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443" r:id="rId2"/>
    <p:sldId id="448" r:id="rId3"/>
    <p:sldId id="449" r:id="rId4"/>
    <p:sldId id="453" r:id="rId5"/>
    <p:sldId id="456" r:id="rId6"/>
    <p:sldId id="460" r:id="rId7"/>
    <p:sldId id="464" r:id="rId8"/>
    <p:sldId id="487" r:id="rId9"/>
    <p:sldId id="488" r:id="rId10"/>
    <p:sldId id="497" r:id="rId11"/>
    <p:sldId id="498" r:id="rId12"/>
    <p:sldId id="499" r:id="rId13"/>
    <p:sldId id="500" r:id="rId14"/>
    <p:sldId id="501" r:id="rId15"/>
    <p:sldId id="502" r:id="rId16"/>
    <p:sldId id="503" r:id="rId17"/>
    <p:sldId id="504" r:id="rId18"/>
    <p:sldId id="505" r:id="rId19"/>
    <p:sldId id="506" r:id="rId20"/>
    <p:sldId id="507" r:id="rId21"/>
    <p:sldId id="508" r:id="rId22"/>
    <p:sldId id="509" r:id="rId23"/>
    <p:sldId id="510" r:id="rId24"/>
    <p:sldId id="511" r:id="rId25"/>
    <p:sldId id="512" r:id="rId26"/>
    <p:sldId id="513" r:id="rId27"/>
    <p:sldId id="514" r:id="rId28"/>
    <p:sldId id="515" r:id="rId29"/>
    <p:sldId id="516" r:id="rId30"/>
    <p:sldId id="517" r:id="rId31"/>
    <p:sldId id="519" r:id="rId32"/>
    <p:sldId id="526" r:id="rId33"/>
    <p:sldId id="527" r:id="rId34"/>
    <p:sldId id="532"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710" y="8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D031-12AF-4DFA-B93B-23EE8197FC81}" type="datetimeFigureOut">
              <a:rPr lang="en-US" smtClean="0"/>
              <a:t>12/08/2017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58B-817B-4B13-BADC-444DF1F14707}" type="slidenum">
              <a:rPr lang="en-US" smtClean="0"/>
              <a:t>‹#›</a:t>
            </a:fld>
            <a:endParaRPr lang="en-US"/>
          </a:p>
        </p:txBody>
      </p:sp>
    </p:spTree>
    <p:extLst>
      <p:ext uri="{BB962C8B-B14F-4D97-AF65-F5344CB8AC3E}">
        <p14:creationId xmlns:p14="http://schemas.microsoft.com/office/powerpoint/2010/main" val="12408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79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467972"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127737D-0302-4361-AD39-9B602F975064}"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2277623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rtl="0" eaLnBrk="1" latinLnBrk="0" hangingPunct="1">
              <a:buFont typeface="Arial" panose="020B0604020202020204" pitchFamily="34" charset="0"/>
              <a:buChar char="•"/>
            </a:pPr>
            <a:r>
              <a:rPr lang="en-US" sz="1200" kern="1200" dirty="0">
                <a:solidFill>
                  <a:schemeClr val="tx1"/>
                </a:solidFill>
                <a:effectLst/>
                <a:latin typeface="+mn-lt"/>
                <a:ea typeface="+mn-ea"/>
                <a:cs typeface="+mn-cs"/>
              </a:rPr>
              <a:t>This is just a summary page to introduce some other special topics relating to retirement income that we will be discussing on subsequent slides.  Do not discuss any  of these topics in detail now.  Just mention them so students will know what is coming</a:t>
            </a:r>
            <a:endParaRPr lang="en-US" dirty="0">
              <a:effectLst/>
            </a:endParaRPr>
          </a:p>
          <a:p>
            <a:pPr marL="171450" indent="-171450">
              <a:buFont typeface="Arial" panose="020B0604020202020204" pitchFamily="34" charset="0"/>
              <a:buChar char="•"/>
            </a:pPr>
            <a:endParaRPr lang="en-US" altLang="en-US" dirty="0"/>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2052D0-2EB4-4B93-AF9D-E5B7E903B625}" type="slidenum">
              <a:rPr lang="en-US" altLang="en-US" sz="1400">
                <a:solidFill>
                  <a:prstClr val="black"/>
                </a:solidFill>
              </a:rPr>
              <a:pPr>
                <a:spcBef>
                  <a:spcPct val="0"/>
                </a:spcBef>
              </a:pPr>
              <a:t>10</a:t>
            </a:fld>
            <a:endParaRPr lang="en-US" altLang="en-US" sz="1400" dirty="0">
              <a:solidFill>
                <a:prstClr val="black"/>
              </a:solidFill>
            </a:endParaRPr>
          </a:p>
        </p:txBody>
      </p:sp>
    </p:spTree>
    <p:extLst>
      <p:ext uri="{BB962C8B-B14F-4D97-AF65-F5344CB8AC3E}">
        <p14:creationId xmlns:p14="http://schemas.microsoft.com/office/powerpoint/2010/main" val="2694132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buFontTx/>
              <a:buNone/>
              <a:defRPr/>
            </a:pPr>
            <a:endParaRPr lang="en-US" altLang="en-US" dirty="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6C733B-6B2F-4D46-9223-229239159F46}" type="slidenum">
              <a:rPr lang="en-US" altLang="en-US" sz="1400"/>
              <a:pPr>
                <a:spcBef>
                  <a:spcPct val="0"/>
                </a:spcBef>
              </a:pPr>
              <a:t>11</a:t>
            </a:fld>
            <a:endParaRPr lang="en-US" altLang="en-US" sz="1400" dirty="0"/>
          </a:p>
        </p:txBody>
      </p:sp>
    </p:spTree>
    <p:extLst>
      <p:ext uri="{BB962C8B-B14F-4D97-AF65-F5344CB8AC3E}">
        <p14:creationId xmlns:p14="http://schemas.microsoft.com/office/powerpoint/2010/main" val="2692506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2052D0-2EB4-4B93-AF9D-E5B7E903B625}" type="slidenum">
              <a:rPr lang="en-US" altLang="en-US" sz="1400">
                <a:solidFill>
                  <a:prstClr val="black"/>
                </a:solidFill>
              </a:rPr>
              <a:pPr>
                <a:spcBef>
                  <a:spcPct val="0"/>
                </a:spcBef>
              </a:pPr>
              <a:t>12</a:t>
            </a:fld>
            <a:endParaRPr lang="en-US" altLang="en-US" sz="1400" dirty="0">
              <a:solidFill>
                <a:prstClr val="black"/>
              </a:solidFill>
            </a:endParaRPr>
          </a:p>
        </p:txBody>
      </p:sp>
    </p:spTree>
    <p:extLst>
      <p:ext uri="{BB962C8B-B14F-4D97-AF65-F5344CB8AC3E}">
        <p14:creationId xmlns:p14="http://schemas.microsoft.com/office/powerpoint/2010/main" val="4068816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2B22EFF5-2FAB-4C2A-A24B-A2CFF398B97B}" type="datetime1">
              <a:rPr lang="en-US" smtClean="0"/>
              <a:pPr>
                <a:defRPr/>
              </a:pPr>
              <a:t>12/08/2017</a:t>
            </a:fld>
            <a:endParaRPr lang="en-US" dirty="0"/>
          </a:p>
        </p:txBody>
      </p:sp>
    </p:spTree>
    <p:extLst>
      <p:ext uri="{BB962C8B-B14F-4D97-AF65-F5344CB8AC3E}">
        <p14:creationId xmlns:p14="http://schemas.microsoft.com/office/powerpoint/2010/main" val="2143461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2B22EFF5-2FAB-4C2A-A24B-A2CFF398B97B}" type="datetime1">
              <a:rPr lang="en-US" smtClean="0"/>
              <a:pPr>
                <a:defRPr/>
              </a:pPr>
              <a:t>12/08/2017</a:t>
            </a:fld>
            <a:endParaRPr lang="en-US" dirty="0"/>
          </a:p>
        </p:txBody>
      </p:sp>
    </p:spTree>
    <p:extLst>
      <p:ext uri="{BB962C8B-B14F-4D97-AF65-F5344CB8AC3E}">
        <p14:creationId xmlns:p14="http://schemas.microsoft.com/office/powerpoint/2010/main" val="2913976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52BF5049-9959-4804-ACE5-1307A6E76B0F}" type="datetime1">
              <a:rPr lang="en-US" smtClean="0"/>
              <a:pPr>
                <a:defRPr/>
              </a:pPr>
              <a:t>12/08/2017</a:t>
            </a:fld>
            <a:endParaRPr lang="en-US" dirty="0"/>
          </a:p>
        </p:txBody>
      </p:sp>
    </p:spTree>
    <p:extLst>
      <p:ext uri="{BB962C8B-B14F-4D97-AF65-F5344CB8AC3E}">
        <p14:creationId xmlns:p14="http://schemas.microsoft.com/office/powerpoint/2010/main" val="3297118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 Summary of taxability of different parts of retirement income</a:t>
            </a:r>
          </a:p>
        </p:txBody>
      </p:sp>
      <p:sp>
        <p:nvSpPr>
          <p:cNvPr id="18534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564537-9E45-41F6-A476-C1DA2A888BE8}" type="slidenum">
              <a:rPr lang="en-US" altLang="en-US" sz="1400"/>
              <a:pPr>
                <a:spcBef>
                  <a:spcPct val="0"/>
                </a:spcBef>
              </a:pPr>
              <a:t>16</a:t>
            </a:fld>
            <a:endParaRPr lang="en-US" altLang="en-US" sz="1400" dirty="0"/>
          </a:p>
        </p:txBody>
      </p:sp>
    </p:spTree>
    <p:extLst>
      <p:ext uri="{BB962C8B-B14F-4D97-AF65-F5344CB8AC3E}">
        <p14:creationId xmlns:p14="http://schemas.microsoft.com/office/powerpoint/2010/main" val="232159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41891326-5A5A-4FF5-8FD7-69867D367517}" type="datetime1">
              <a:rPr lang="en-US" smtClean="0"/>
              <a:pPr>
                <a:defRPr/>
              </a:pPr>
              <a:t>12/08/2017</a:t>
            </a:fld>
            <a:endParaRPr lang="en-US" dirty="0"/>
          </a:p>
        </p:txBody>
      </p:sp>
    </p:spTree>
    <p:extLst>
      <p:ext uri="{BB962C8B-B14F-4D97-AF65-F5344CB8AC3E}">
        <p14:creationId xmlns:p14="http://schemas.microsoft.com/office/powerpoint/2010/main" val="2902863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41891326-5A5A-4FF5-8FD7-69867D367517}" type="datetime1">
              <a:rPr lang="en-US" smtClean="0"/>
              <a:pPr>
                <a:defRPr/>
              </a:pPr>
              <a:t>12/08/2017</a:t>
            </a:fld>
            <a:endParaRPr lang="en-US" dirty="0"/>
          </a:p>
        </p:txBody>
      </p:sp>
    </p:spTree>
    <p:extLst>
      <p:ext uri="{BB962C8B-B14F-4D97-AF65-F5344CB8AC3E}">
        <p14:creationId xmlns:p14="http://schemas.microsoft.com/office/powerpoint/2010/main" val="2813578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41891326-5A5A-4FF5-8FD7-69867D367517}" type="datetime1">
              <a:rPr lang="en-US" smtClean="0"/>
              <a:pPr>
                <a:defRPr/>
              </a:pPr>
              <a:t>12/08/2017</a:t>
            </a:fld>
            <a:endParaRPr lang="en-US" dirty="0"/>
          </a:p>
        </p:txBody>
      </p:sp>
    </p:spTree>
    <p:extLst>
      <p:ext uri="{BB962C8B-B14F-4D97-AF65-F5344CB8AC3E}">
        <p14:creationId xmlns:p14="http://schemas.microsoft.com/office/powerpoint/2010/main" val="248341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561216A9-D046-48D1-A4BE-101C63ED984B}" type="datetime1">
              <a:rPr lang="en-US" smtClean="0"/>
              <a:pPr>
                <a:defRPr/>
              </a:pPr>
              <a:t>12/08/2017</a:t>
            </a:fld>
            <a:endParaRPr lang="en-US" dirty="0"/>
          </a:p>
        </p:txBody>
      </p:sp>
      <p:sp>
        <p:nvSpPr>
          <p:cNvPr id="476164" name="Rectangle 7"/>
          <p:cNvSpPr txBox="1">
            <a:spLocks noGrp="1" noChangeArrowheads="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FDEA2FE-C0FA-4A95-B735-DE41048A48CD}" type="slidenum">
              <a:rPr lang="en-US" altLang="en-US">
                <a:latin typeface="Arial" panose="020B0604020202020204" pitchFamily="34" charset="0"/>
              </a:rPr>
              <a:pPr algn="r" eaLnBrk="1" hangingPunct="1">
                <a:spcBef>
                  <a:spcPct val="0"/>
                </a:spcBef>
              </a:pPr>
              <a:t>2</a:t>
            </a:fld>
            <a:endParaRPr lang="en-US" altLang="en-US" dirty="0">
              <a:latin typeface="Arial" panose="020B0604020202020204" pitchFamily="34" charset="0"/>
            </a:endParaRPr>
          </a:p>
        </p:txBody>
      </p:sp>
      <p:sp>
        <p:nvSpPr>
          <p:cNvPr id="476165"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6166" name="Rectangle 3"/>
          <p:cNvSpPr>
            <a:spLocks noGrp="1" noChangeArrowheads="1"/>
          </p:cNvSpPr>
          <p:nvPr>
            <p:ph type="body" idx="1"/>
          </p:nvPr>
        </p:nvSpPr>
        <p:spPr bwMode="auto">
          <a:xfrm>
            <a:off x="914191" y="4344336"/>
            <a:ext cx="5029618" cy="41135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endParaRPr lang="en-US" altLang="en-US" sz="1800" dirty="0">
              <a:cs typeface="Arial" panose="020B0604020202020204" pitchFamily="34" charset="0"/>
            </a:endParaRPr>
          </a:p>
        </p:txBody>
      </p:sp>
    </p:spTree>
    <p:extLst>
      <p:ext uri="{BB962C8B-B14F-4D97-AF65-F5344CB8AC3E}">
        <p14:creationId xmlns:p14="http://schemas.microsoft.com/office/powerpoint/2010/main" val="2851700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baseline="0" dirty="0"/>
              <a:t>For 414H pension for state or municipal workers, the NJ Division of Pensions and Benefits sends out a letter detailing the Federal after-tax employee contributions and the total employee contributions, along with associated instructions, when employee retires.  If letter is not available, retiree can call Office of Client Services for the Pension Division at (609) 292-7524 or send an email to pensions.nj@treas.nj.gov</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dirty="0"/>
              <a:t>For other contributory</a:t>
            </a:r>
            <a:r>
              <a:rPr lang="en-US" baseline="0" dirty="0"/>
              <a:t> pensions, retiree may be able to get needed information from pension plan administrator or former employer</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41891326-5A5A-4FF5-8FD7-69867D367517}" type="datetime1">
              <a:rPr lang="en-US" smtClean="0"/>
              <a:pPr>
                <a:defRPr/>
              </a:pPr>
              <a:t>12/08/2017</a:t>
            </a:fld>
            <a:endParaRPr lang="en-US" dirty="0"/>
          </a:p>
        </p:txBody>
      </p:sp>
    </p:spTree>
    <p:extLst>
      <p:ext uri="{BB962C8B-B14F-4D97-AF65-F5344CB8AC3E}">
        <p14:creationId xmlns:p14="http://schemas.microsoft.com/office/powerpoint/2010/main" val="1161240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baseline="0" dirty="0"/>
              <a:t>For 414H pension for state or municipal workers, the NJ Division of Pensions and Benefits sends out a letter detailing the Federal after-tax employee contributions and the total employee contributions, along with associated instructions, when employee retires.  If letter is not available, retiree can call Office of Client Services for the Pension Division at (609) 292-7524 or send an email to pensions.nj@treas.nj.gov</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dirty="0"/>
              <a:t>For other contributory</a:t>
            </a:r>
            <a:r>
              <a:rPr lang="en-US" baseline="0" dirty="0"/>
              <a:t> pensions, retiree may be able to get needed information from pension plan administrator or former employer</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41891326-5A5A-4FF5-8FD7-69867D367517}" type="datetime1">
              <a:rPr lang="en-US" smtClean="0"/>
              <a:pPr>
                <a:defRPr/>
              </a:pPr>
              <a:t>12/08/2017</a:t>
            </a:fld>
            <a:endParaRPr lang="en-US" dirty="0"/>
          </a:p>
        </p:txBody>
      </p:sp>
    </p:spTree>
    <p:extLst>
      <p:ext uri="{BB962C8B-B14F-4D97-AF65-F5344CB8AC3E}">
        <p14:creationId xmlns:p14="http://schemas.microsoft.com/office/powerpoint/2010/main" val="51659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a:t>The Federal taxable amount of the distribution will flow through to NJ</a:t>
            </a:r>
            <a:r>
              <a:rPr lang="en-US" baseline="0" dirty="0"/>
              <a:t> 1040 Line 19a.  Therefore, you must adjust Line 19a to reflect the correct NJ taxable amount</a:t>
            </a:r>
          </a:p>
          <a:p>
            <a:pPr marL="0" indent="0">
              <a:buFont typeface="Arial" panose="020B0604020202020204" pitchFamily="34" charset="0"/>
              <a:buNone/>
            </a:pPr>
            <a:endParaRPr lang="en-US" baseline="0" dirty="0"/>
          </a:p>
          <a:p>
            <a:pPr marL="274320" lvl="1" indent="-171450">
              <a:buFont typeface="Arial" panose="020B0604020202020204" pitchFamily="34" charset="0"/>
              <a:buChar char="•"/>
            </a:pPr>
            <a:r>
              <a:rPr lang="en-US" baseline="0" dirty="0"/>
              <a:t> The calculation is:  Federal taxable amount minus NJ taxable amount = adjustment amount on NJ Checklist Line 19a.  Enter as a negative number</a:t>
            </a:r>
          </a:p>
          <a:p>
            <a:pPr marL="274320" lvl="1" indent="-171450">
              <a:buFont typeface="Arial" panose="020B0604020202020204" pitchFamily="34" charset="0"/>
              <a:buChar char="•"/>
            </a:pPr>
            <a:endParaRPr lang="en-US" baseline="0" dirty="0"/>
          </a:p>
          <a:p>
            <a:pPr marL="0" lvl="0" indent="-182880">
              <a:buFont typeface="Arial" panose="020B0604020202020204" pitchFamily="34" charset="0"/>
              <a:buChar char="•"/>
            </a:pPr>
            <a:r>
              <a:rPr lang="en-US" baseline="0" dirty="0"/>
              <a:t>You must also enter an adjustment for Line 19b to reflect the NJ nontaxable amount.  This is shown as the excludable amount on the Bogart calculator.  It is calculated as:   Federal gross amount in 1099-R Box 1 – NJ taxable amount</a:t>
            </a:r>
          </a:p>
          <a:p>
            <a:pPr marL="274320" lvl="1" indent="-171450">
              <a:buFont typeface="Arial" panose="020B0604020202020204" pitchFamily="34" charset="0"/>
              <a:buChar char="•"/>
            </a:pPr>
            <a:endParaRPr lang="en-US" baseline="0" dirty="0"/>
          </a:p>
          <a:p>
            <a:pPr marL="274320" lvl="1" indent="-171450">
              <a:buFont typeface="Arial" panose="020B0604020202020204" pitchFamily="34" charset="0"/>
              <a:buChar char="•"/>
            </a:pPr>
            <a:endParaRPr lang="en-US" baseline="0" dirty="0"/>
          </a:p>
          <a:p>
            <a:pPr marL="274320" lvl="1" indent="-171450">
              <a:buFont typeface="Arial" panose="020B0604020202020204" pitchFamily="34" charset="0"/>
              <a:buChar char="•"/>
            </a:pPr>
            <a:endParaRPr lang="en-US" baseline="0" dirty="0"/>
          </a:p>
          <a:p>
            <a:pPr marL="0" lvl="0" indent="-354330">
              <a:buFont typeface="Arial" panose="020B0604020202020204" pitchFamily="34" charset="0"/>
              <a:buChar char="•"/>
            </a:pPr>
            <a:endParaRPr lang="en-US" baseline="0" dirty="0"/>
          </a:p>
          <a:p>
            <a:pPr marL="274320" lvl="1"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41891326-5A5A-4FF5-8FD7-69867D367517}" type="datetime1">
              <a:rPr lang="en-US" smtClean="0"/>
              <a:pPr>
                <a:defRPr/>
              </a:pPr>
              <a:t>12/08/2017</a:t>
            </a:fld>
            <a:endParaRPr lang="en-US" dirty="0"/>
          </a:p>
        </p:txBody>
      </p:sp>
    </p:spTree>
    <p:extLst>
      <p:ext uri="{BB962C8B-B14F-4D97-AF65-F5344CB8AC3E}">
        <p14:creationId xmlns:p14="http://schemas.microsoft.com/office/powerpoint/2010/main" val="4144029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buFontTx/>
              <a:buChar char="•"/>
              <a:defRPr/>
            </a:pPr>
            <a:r>
              <a:rPr lang="en-US" altLang="en-US" dirty="0"/>
              <a:t> To use the 3-year rule you must have started using the rule on the first year you took the distribution (or be able to go back and amend prior returns to show this)</a:t>
            </a:r>
          </a:p>
          <a:p>
            <a:pPr marL="170410" indent="-170410">
              <a:spcBef>
                <a:spcPct val="0"/>
              </a:spcBef>
              <a:buFont typeface="Arial" panose="020B0604020202020204" pitchFamily="34" charset="0"/>
              <a:buChar char="•"/>
              <a:defRPr/>
            </a:pPr>
            <a:r>
              <a:rPr lang="en-US" altLang="en-US" dirty="0"/>
              <a:t>This may be useful for people who retire before 62 ½ because they wouldn’t be eligible for other NJ pension exclusions yet</a:t>
            </a:r>
          </a:p>
          <a:p>
            <a:pPr marL="170410" indent="-170410">
              <a:spcBef>
                <a:spcPct val="0"/>
              </a:spcBef>
              <a:buFont typeface="Arial" panose="020B0604020202020204" pitchFamily="34" charset="0"/>
              <a:buNone/>
              <a:defRPr/>
            </a:pPr>
            <a:endParaRPr lang="en-US" altLang="en-US" dirty="0"/>
          </a:p>
          <a:p>
            <a:pPr eaLnBrk="1" hangingPunct="1">
              <a:spcBef>
                <a:spcPct val="0"/>
              </a:spcBef>
              <a:buFontTx/>
              <a:buChar char="•"/>
              <a:defRPr/>
            </a:pPr>
            <a:r>
              <a:rPr lang="en-US" altLang="en-US" dirty="0"/>
              <a:t> We do not see this situation very often because:</a:t>
            </a:r>
          </a:p>
          <a:p>
            <a:pPr lvl="1" eaLnBrk="1" hangingPunct="1">
              <a:spcBef>
                <a:spcPct val="0"/>
              </a:spcBef>
              <a:buFontTx/>
              <a:buChar char="•"/>
              <a:defRPr/>
            </a:pPr>
            <a:r>
              <a:rPr lang="en-US" altLang="en-US" dirty="0"/>
              <a:t>  Taxpayer must have contributed to pension plan along with employer</a:t>
            </a:r>
          </a:p>
          <a:p>
            <a:pPr lvl="1" eaLnBrk="1" hangingPunct="1">
              <a:spcBef>
                <a:spcPct val="0"/>
              </a:spcBef>
              <a:buFontTx/>
              <a:buChar char="•"/>
              <a:defRPr/>
            </a:pPr>
            <a:r>
              <a:rPr lang="en-US" altLang="en-US" dirty="0"/>
              <a:t>  Must be just starting to collect pension</a:t>
            </a:r>
          </a:p>
          <a:p>
            <a:pPr lvl="1" eaLnBrk="1" hangingPunct="1">
              <a:spcBef>
                <a:spcPct val="0"/>
              </a:spcBef>
              <a:buFontTx/>
              <a:buChar char="•"/>
              <a:defRPr/>
            </a:pPr>
            <a:r>
              <a:rPr lang="en-US" altLang="en-US" dirty="0"/>
              <a:t>  Must be able to recover all employee contributions within 3 years of first pension payment</a:t>
            </a:r>
          </a:p>
          <a:p>
            <a:pPr lvl="1" eaLnBrk="1" hangingPunct="1">
              <a:spcBef>
                <a:spcPct val="0"/>
              </a:spcBef>
              <a:buFontTx/>
              <a:buChar char="•"/>
              <a:defRPr/>
            </a:pPr>
            <a:r>
              <a:rPr lang="en-US" altLang="en-US" dirty="0"/>
              <a:t>  Pension Exclusion &amp; Other Retirement Income Exclusions may be enough to exclude all pension income from NJ tax</a:t>
            </a:r>
          </a:p>
          <a:p>
            <a:pPr eaLnBrk="1" hangingPunct="1">
              <a:spcBef>
                <a:spcPct val="0"/>
              </a:spcBef>
              <a:defRPr/>
            </a:pPr>
            <a:endParaRPr lang="en-US" altLang="en-US" dirty="0"/>
          </a:p>
          <a:p>
            <a:pPr eaLnBrk="1" hangingPunct="1">
              <a:spcBef>
                <a:spcPct val="0"/>
              </a:spcBef>
              <a:buFontTx/>
              <a:buChar char="•"/>
              <a:defRPr/>
            </a:pPr>
            <a:r>
              <a:rPr lang="en-US" altLang="en-US" dirty="0"/>
              <a:t> Check prior year’s NJ return and/or ask taxpayer to see if taxpayer was using 3-year rule for pension last year.  If so, use following instructions to continue adjusting NJ return until pension payments = employee contributions</a:t>
            </a:r>
          </a:p>
          <a:p>
            <a:pPr eaLnBrk="1" hangingPunct="1">
              <a:spcBef>
                <a:spcPct val="0"/>
              </a:spcBef>
              <a:buFontTx/>
              <a:buChar char="•"/>
              <a:defRPr/>
            </a:pPr>
            <a:endParaRPr lang="en-US" altLang="en-US" dirty="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6C733B-6B2F-4D46-9223-229239159F46}" type="slidenum">
              <a:rPr lang="en-US" altLang="en-US" sz="1400"/>
              <a:pPr>
                <a:spcBef>
                  <a:spcPct val="0"/>
                </a:spcBef>
              </a:pPr>
              <a:t>23</a:t>
            </a:fld>
            <a:endParaRPr lang="en-US" altLang="en-US" sz="1400" dirty="0"/>
          </a:p>
        </p:txBody>
      </p:sp>
    </p:spTree>
    <p:extLst>
      <p:ext uri="{BB962C8B-B14F-4D97-AF65-F5344CB8AC3E}">
        <p14:creationId xmlns:p14="http://schemas.microsoft.com/office/powerpoint/2010/main" val="41072386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buFontTx/>
              <a:buChar char="•"/>
              <a:defRPr/>
            </a:pPr>
            <a:r>
              <a:rPr lang="en-US" altLang="en-US" dirty="0"/>
              <a:t> To use the 3-year rule you must have started using the rule on the first year you took the distribution (or be able to go back and amend prior returns to show this)</a:t>
            </a:r>
          </a:p>
          <a:p>
            <a:pPr marL="170410" indent="-170410">
              <a:spcBef>
                <a:spcPct val="0"/>
              </a:spcBef>
              <a:buFont typeface="Arial" panose="020B0604020202020204" pitchFamily="34" charset="0"/>
              <a:buChar char="•"/>
              <a:defRPr/>
            </a:pPr>
            <a:r>
              <a:rPr lang="en-US" altLang="en-US" dirty="0"/>
              <a:t>This may be useful for people who retire before 62 ½ because they wouldn’t be eligible for other NJ pension exclusions yet</a:t>
            </a:r>
          </a:p>
          <a:p>
            <a:pPr marL="170410" indent="-170410">
              <a:spcBef>
                <a:spcPct val="0"/>
              </a:spcBef>
              <a:buFont typeface="Arial" panose="020B0604020202020204" pitchFamily="34" charset="0"/>
              <a:buNone/>
              <a:defRPr/>
            </a:pPr>
            <a:endParaRPr lang="en-US" altLang="en-US" dirty="0"/>
          </a:p>
          <a:p>
            <a:pPr eaLnBrk="1" hangingPunct="1">
              <a:spcBef>
                <a:spcPct val="0"/>
              </a:spcBef>
              <a:buFontTx/>
              <a:buChar char="•"/>
              <a:defRPr/>
            </a:pPr>
            <a:r>
              <a:rPr lang="en-US" altLang="en-US" dirty="0"/>
              <a:t> We do not see this situation very often because:</a:t>
            </a:r>
          </a:p>
          <a:p>
            <a:pPr lvl="1" eaLnBrk="1" hangingPunct="1">
              <a:spcBef>
                <a:spcPct val="0"/>
              </a:spcBef>
              <a:buFontTx/>
              <a:buChar char="•"/>
              <a:defRPr/>
            </a:pPr>
            <a:r>
              <a:rPr lang="en-US" altLang="en-US" dirty="0"/>
              <a:t>  Taxpayer must have contributed to pension plan along with employer</a:t>
            </a:r>
          </a:p>
          <a:p>
            <a:pPr lvl="1" eaLnBrk="1" hangingPunct="1">
              <a:spcBef>
                <a:spcPct val="0"/>
              </a:spcBef>
              <a:buFontTx/>
              <a:buChar char="•"/>
              <a:defRPr/>
            </a:pPr>
            <a:r>
              <a:rPr lang="en-US" altLang="en-US" dirty="0"/>
              <a:t>  Must be just starting to collect pension</a:t>
            </a:r>
          </a:p>
          <a:p>
            <a:pPr lvl="1" eaLnBrk="1" hangingPunct="1">
              <a:spcBef>
                <a:spcPct val="0"/>
              </a:spcBef>
              <a:buFontTx/>
              <a:buChar char="•"/>
              <a:defRPr/>
            </a:pPr>
            <a:r>
              <a:rPr lang="en-US" altLang="en-US" dirty="0"/>
              <a:t>  Must be able to recover all employee contributions within 3 years of first pension payment</a:t>
            </a:r>
          </a:p>
          <a:p>
            <a:pPr lvl="1" eaLnBrk="1" hangingPunct="1">
              <a:spcBef>
                <a:spcPct val="0"/>
              </a:spcBef>
              <a:buFontTx/>
              <a:buChar char="•"/>
              <a:defRPr/>
            </a:pPr>
            <a:r>
              <a:rPr lang="en-US" altLang="en-US" dirty="0"/>
              <a:t>  Pension Exclusion &amp; Other Retirement Income Exclusions may be enough to exclude all pension income from NJ tax</a:t>
            </a:r>
          </a:p>
          <a:p>
            <a:pPr eaLnBrk="1" hangingPunct="1">
              <a:spcBef>
                <a:spcPct val="0"/>
              </a:spcBef>
              <a:defRPr/>
            </a:pPr>
            <a:endParaRPr lang="en-US" altLang="en-US" dirty="0"/>
          </a:p>
          <a:p>
            <a:pPr eaLnBrk="1" hangingPunct="1">
              <a:spcBef>
                <a:spcPct val="0"/>
              </a:spcBef>
              <a:buFontTx/>
              <a:buChar char="•"/>
              <a:defRPr/>
            </a:pPr>
            <a:r>
              <a:rPr lang="en-US" altLang="en-US" dirty="0"/>
              <a:t> Check prior year’s NJ return and/or ask taxpayer to see if taxpayer was using 3-year rule for pension last year.  If so, use following instructions to continue adjusting NJ return until pension payments = employee contributions</a:t>
            </a:r>
          </a:p>
          <a:p>
            <a:pPr eaLnBrk="1" hangingPunct="1">
              <a:spcBef>
                <a:spcPct val="0"/>
              </a:spcBef>
              <a:buFontTx/>
              <a:buChar char="•"/>
              <a:defRPr/>
            </a:pPr>
            <a:endParaRPr lang="en-US" altLang="en-US" dirty="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6C733B-6B2F-4D46-9223-229239159F46}" type="slidenum">
              <a:rPr lang="en-US" altLang="en-US" sz="1400"/>
              <a:pPr>
                <a:spcBef>
                  <a:spcPct val="0"/>
                </a:spcBef>
              </a:pPr>
              <a:t>24</a:t>
            </a:fld>
            <a:endParaRPr lang="en-US" altLang="en-US" sz="1400" dirty="0"/>
          </a:p>
        </p:txBody>
      </p:sp>
    </p:spTree>
    <p:extLst>
      <p:ext uri="{BB962C8B-B14F-4D97-AF65-F5344CB8AC3E}">
        <p14:creationId xmlns:p14="http://schemas.microsoft.com/office/powerpoint/2010/main" val="37508959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9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F146B1-42DC-4AED-A65D-B06CFC88C3E4}" type="slidenum">
              <a:rPr lang="en-US" altLang="en-US" sz="1400"/>
              <a:pPr>
                <a:spcBef>
                  <a:spcPct val="0"/>
                </a:spcBef>
              </a:pPr>
              <a:t>25</a:t>
            </a:fld>
            <a:endParaRPr lang="en-US" altLang="en-US" sz="1400" dirty="0"/>
          </a:p>
        </p:txBody>
      </p:sp>
    </p:spTree>
    <p:extLst>
      <p:ext uri="{BB962C8B-B14F-4D97-AF65-F5344CB8AC3E}">
        <p14:creationId xmlns:p14="http://schemas.microsoft.com/office/powerpoint/2010/main" val="3918459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altLang="en-US" dirty="0"/>
              <a:t> Pension exclusion claimed on NJ 1040 Line 27a may be less than the maximum exclusion because total </a:t>
            </a:r>
            <a:r>
              <a:rPr lang="en-US" altLang="en-US" dirty="0">
                <a:solidFill>
                  <a:srgbClr val="002060"/>
                </a:solidFill>
              </a:rPr>
              <a:t>Pension, Annuity &amp; IRA Withdrawal amount on Line 19a is less than the maximum</a:t>
            </a:r>
          </a:p>
          <a:p>
            <a:pPr>
              <a:buFont typeface="Arial" pitchFamily="34" charset="0"/>
              <a:buChar char="•"/>
            </a:pPr>
            <a:endParaRPr lang="en-US" altLang="en-US" dirty="0"/>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2052D0-2EB4-4B93-AF9D-E5B7E903B625}" type="slidenum">
              <a:rPr lang="en-US" altLang="en-US" sz="1400"/>
              <a:pPr>
                <a:spcBef>
                  <a:spcPct val="0"/>
                </a:spcBef>
              </a:pPr>
              <a:t>26</a:t>
            </a:fld>
            <a:endParaRPr lang="en-US" altLang="en-US" sz="1400" dirty="0"/>
          </a:p>
        </p:txBody>
      </p:sp>
    </p:spTree>
    <p:extLst>
      <p:ext uri="{BB962C8B-B14F-4D97-AF65-F5344CB8AC3E}">
        <p14:creationId xmlns:p14="http://schemas.microsoft.com/office/powerpoint/2010/main" val="24861494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16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AAD452-7463-4A79-A3BE-64DB99B6222F}" type="slidenum">
              <a:rPr lang="en-US" altLang="en-US" sz="1400"/>
              <a:pPr>
                <a:spcBef>
                  <a:spcPct val="0"/>
                </a:spcBef>
              </a:pPr>
              <a:t>27</a:t>
            </a:fld>
            <a:endParaRPr lang="en-US" altLang="en-US" sz="1400" dirty="0"/>
          </a:p>
        </p:txBody>
      </p:sp>
    </p:spTree>
    <p:extLst>
      <p:ext uri="{BB962C8B-B14F-4D97-AF65-F5344CB8AC3E}">
        <p14:creationId xmlns:p14="http://schemas.microsoft.com/office/powerpoint/2010/main" val="33859322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 </a:t>
            </a:r>
            <a:r>
              <a:rPr lang="en-US" altLang="en-US" dirty="0">
                <a:solidFill>
                  <a:srgbClr val="002060"/>
                </a:solidFill>
              </a:rPr>
              <a:t>Income from wages, net profit from business is made up of NJ 1040 Lines 14+17+20+21</a:t>
            </a:r>
            <a:endParaRPr lang="en-US" altLang="en-US" dirty="0"/>
          </a:p>
        </p:txBody>
      </p:sp>
      <p:sp>
        <p:nvSpPr>
          <p:cNvPr id="218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6B2CB7-5F6B-4E1C-B468-5EF55043C2D2}" type="slidenum">
              <a:rPr lang="en-US" altLang="en-US" sz="1400"/>
              <a:pPr>
                <a:spcBef>
                  <a:spcPct val="0"/>
                </a:spcBef>
              </a:pPr>
              <a:t>28</a:t>
            </a:fld>
            <a:endParaRPr lang="en-US" altLang="en-US" sz="1400" dirty="0"/>
          </a:p>
        </p:txBody>
      </p:sp>
    </p:spTree>
    <p:extLst>
      <p:ext uri="{BB962C8B-B14F-4D97-AF65-F5344CB8AC3E}">
        <p14:creationId xmlns:p14="http://schemas.microsoft.com/office/powerpoint/2010/main" val="644191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FEBA55-7464-4F66-9594-6B2AFA5D4D35}" type="slidenum">
              <a:rPr lang="en-US" altLang="en-US" sz="1400"/>
              <a:pPr>
                <a:spcBef>
                  <a:spcPct val="0"/>
                </a:spcBef>
              </a:pPr>
              <a:t>29</a:t>
            </a:fld>
            <a:endParaRPr lang="en-US" altLang="en-US" sz="1400" dirty="0"/>
          </a:p>
        </p:txBody>
      </p:sp>
    </p:spTree>
    <p:extLst>
      <p:ext uri="{BB962C8B-B14F-4D97-AF65-F5344CB8AC3E}">
        <p14:creationId xmlns:p14="http://schemas.microsoft.com/office/powerpoint/2010/main" val="225571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561216A9-D046-48D1-A4BE-101C63ED984B}" type="datetime1">
              <a:rPr lang="en-US" smtClean="0"/>
              <a:pPr>
                <a:defRPr/>
              </a:pPr>
              <a:t>12/08/2017</a:t>
            </a:fld>
            <a:endParaRPr lang="en-US" dirty="0"/>
          </a:p>
        </p:txBody>
      </p:sp>
      <p:sp>
        <p:nvSpPr>
          <p:cNvPr id="476164" name="Rectangle 7"/>
          <p:cNvSpPr txBox="1">
            <a:spLocks noGrp="1" noChangeArrowheads="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FDEA2FE-C0FA-4A95-B735-DE41048A48CD}" type="slidenum">
              <a:rPr lang="en-US" altLang="en-US">
                <a:latin typeface="Arial" panose="020B0604020202020204" pitchFamily="34" charset="0"/>
              </a:rPr>
              <a:pPr algn="r" eaLnBrk="1" hangingPunct="1">
                <a:spcBef>
                  <a:spcPct val="0"/>
                </a:spcBef>
              </a:pPr>
              <a:t>3</a:t>
            </a:fld>
            <a:endParaRPr lang="en-US" altLang="en-US" dirty="0">
              <a:latin typeface="Arial" panose="020B0604020202020204" pitchFamily="34" charset="0"/>
            </a:endParaRPr>
          </a:p>
        </p:txBody>
      </p:sp>
      <p:sp>
        <p:nvSpPr>
          <p:cNvPr id="476165"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6166" name="Rectangle 3"/>
          <p:cNvSpPr>
            <a:spLocks noGrp="1" noChangeArrowheads="1"/>
          </p:cNvSpPr>
          <p:nvPr>
            <p:ph type="body" idx="1"/>
          </p:nvPr>
        </p:nvSpPr>
        <p:spPr bwMode="auto">
          <a:xfrm>
            <a:off x="914191" y="4344336"/>
            <a:ext cx="5029618" cy="41135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endParaRPr lang="en-US" altLang="en-US" sz="1800" dirty="0">
              <a:cs typeface="Arial" panose="020B0604020202020204" pitchFamily="34" charset="0"/>
            </a:endParaRPr>
          </a:p>
        </p:txBody>
      </p:sp>
    </p:spTree>
    <p:extLst>
      <p:ext uri="{BB962C8B-B14F-4D97-AF65-F5344CB8AC3E}">
        <p14:creationId xmlns:p14="http://schemas.microsoft.com/office/powerpoint/2010/main" val="4118210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12/08/2017</a:t>
            </a:fld>
            <a:endParaRPr lang="en-US" dirty="0"/>
          </a:p>
        </p:txBody>
      </p:sp>
    </p:spTree>
    <p:extLst>
      <p:ext uri="{BB962C8B-B14F-4D97-AF65-F5344CB8AC3E}">
        <p14:creationId xmlns:p14="http://schemas.microsoft.com/office/powerpoint/2010/main" val="26460546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cs typeface="Arial" panose="020B0604020202020204" pitchFamily="34" charset="0"/>
            </a:endParaRPr>
          </a:p>
        </p:txBody>
      </p:sp>
      <p:sp>
        <p:nvSpPr>
          <p:cNvPr id="553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4146174-5177-47BA-ABCF-DC52E1031FF8}" type="datetime1">
              <a:rPr lang="en-US" smtClean="0"/>
              <a:pPr>
                <a:defRPr/>
              </a:pPr>
              <a:t>12/08/2017</a:t>
            </a:fld>
            <a:endParaRPr lang="en-US" dirty="0"/>
          </a:p>
        </p:txBody>
      </p:sp>
      <p:sp>
        <p:nvSpPr>
          <p:cNvPr id="553990"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12946DA-DB8C-4D78-9F37-263701DFC2D1}" type="slidenum">
              <a:rPr lang="en-US" altLang="en-US">
                <a:latin typeface="Verdana" panose="020B0604030504040204" pitchFamily="34" charset="0"/>
              </a:rPr>
              <a:pPr algn="r" eaLnBrk="1" hangingPunct="1">
                <a:spcBef>
                  <a:spcPct val="0"/>
                </a:spcBef>
              </a:pPr>
              <a:t>31</a:t>
            </a:fld>
            <a:endParaRPr lang="en-US" altLang="en-US" dirty="0">
              <a:latin typeface="Verdana" panose="020B0604030504040204" pitchFamily="34" charset="0"/>
            </a:endParaRPr>
          </a:p>
        </p:txBody>
      </p:sp>
    </p:spTree>
    <p:extLst>
      <p:ext uri="{BB962C8B-B14F-4D97-AF65-F5344CB8AC3E}">
        <p14:creationId xmlns:p14="http://schemas.microsoft.com/office/powerpoint/2010/main" val="11841694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buFontTx/>
              <a:buNone/>
              <a:defRPr/>
            </a:pPr>
            <a:endParaRPr lang="en-US" altLang="en-US" dirty="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6C733B-6B2F-4D46-9223-229239159F46}" type="slidenum">
              <a:rPr lang="en-US" altLang="en-US" sz="1400"/>
              <a:pPr>
                <a:spcBef>
                  <a:spcPct val="0"/>
                </a:spcBef>
              </a:pPr>
              <a:t>32</a:t>
            </a:fld>
            <a:endParaRPr lang="en-US" altLang="en-US" sz="1400" dirty="0"/>
          </a:p>
        </p:txBody>
      </p:sp>
    </p:spTree>
    <p:extLst>
      <p:ext uri="{BB962C8B-B14F-4D97-AF65-F5344CB8AC3E}">
        <p14:creationId xmlns:p14="http://schemas.microsoft.com/office/powerpoint/2010/main" val="18004453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buFontTx/>
              <a:buNone/>
              <a:defRPr/>
            </a:pPr>
            <a:endParaRPr lang="en-US" altLang="en-US" dirty="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914" indent="-281121">
              <a:spcBef>
                <a:spcPct val="30000"/>
              </a:spcBef>
              <a:defRPr sz="1200">
                <a:solidFill>
                  <a:schemeClr val="tx1"/>
                </a:solidFill>
                <a:latin typeface="Calibri" panose="020F0502020204030204" pitchFamily="34" charset="0"/>
              </a:defRPr>
            </a:lvl2pPr>
            <a:lvl3pPr marL="1124483" indent="-224897">
              <a:spcBef>
                <a:spcPct val="30000"/>
              </a:spcBef>
              <a:defRPr sz="1200">
                <a:solidFill>
                  <a:schemeClr val="tx1"/>
                </a:solidFill>
                <a:latin typeface="Calibri" panose="020F0502020204030204" pitchFamily="34" charset="0"/>
              </a:defRPr>
            </a:lvl3pPr>
            <a:lvl4pPr marL="1574277" indent="-224897">
              <a:spcBef>
                <a:spcPct val="30000"/>
              </a:spcBef>
              <a:defRPr sz="1200">
                <a:solidFill>
                  <a:schemeClr val="tx1"/>
                </a:solidFill>
                <a:latin typeface="Calibri" panose="020F0502020204030204" pitchFamily="34" charset="0"/>
              </a:defRPr>
            </a:lvl4pPr>
            <a:lvl5pPr marL="2024070" indent="-224897">
              <a:spcBef>
                <a:spcPct val="30000"/>
              </a:spcBef>
              <a:defRPr sz="1200">
                <a:solidFill>
                  <a:schemeClr val="tx1"/>
                </a:solidFill>
                <a:latin typeface="Calibri" panose="020F050202020403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6C733B-6B2F-4D46-9223-229239159F46}" type="slidenum">
              <a:rPr lang="en-US" altLang="en-US" sz="1400"/>
              <a:pPr>
                <a:spcBef>
                  <a:spcPct val="0"/>
                </a:spcBef>
              </a:pPr>
              <a:t>33</a:t>
            </a:fld>
            <a:endParaRPr lang="en-US" altLang="en-US" sz="1400" dirty="0"/>
          </a:p>
        </p:txBody>
      </p:sp>
    </p:spTree>
    <p:extLst>
      <p:ext uri="{BB962C8B-B14F-4D97-AF65-F5344CB8AC3E}">
        <p14:creationId xmlns:p14="http://schemas.microsoft.com/office/powerpoint/2010/main" val="10014587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  This screen only appears</a:t>
            </a:r>
            <a:r>
              <a:rPr lang="en-US" baseline="0" dirty="0"/>
              <a:t> if 1099-R Box 7 shows a distribution code of 1, which is an early distribution where the issuer does not know of any valid exception</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52BF5049-9959-4804-ACE5-1307A6E76B0F}" type="datetime1">
              <a:rPr lang="en-US" smtClean="0"/>
              <a:pPr>
                <a:defRPr/>
              </a:pPr>
              <a:t>12/08/2017</a:t>
            </a:fld>
            <a:endParaRPr lang="en-US" dirty="0"/>
          </a:p>
        </p:txBody>
      </p:sp>
    </p:spTree>
    <p:extLst>
      <p:ext uri="{BB962C8B-B14F-4D97-AF65-F5344CB8AC3E}">
        <p14:creationId xmlns:p14="http://schemas.microsoft.com/office/powerpoint/2010/main" val="305659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4D6E75C8-A7F5-440D-B254-ACA568F54382}" type="datetime1">
              <a:rPr lang="en-US" smtClean="0"/>
              <a:pPr>
                <a:defRPr/>
              </a:pPr>
              <a:t>12/08/2017</a:t>
            </a:fld>
            <a:endParaRPr lang="en-US" dirty="0"/>
          </a:p>
        </p:txBody>
      </p:sp>
      <p:sp>
        <p:nvSpPr>
          <p:cNvPr id="484356" name="Rectangle 7"/>
          <p:cNvSpPr txBox="1">
            <a:spLocks noGrp="1" noChangeArrowheads="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9EE7199-D831-490F-AF4F-34F9AA67E7EB}" type="slidenum">
              <a:rPr lang="en-US" altLang="en-US">
                <a:latin typeface="Arial" panose="020B0604020202020204" pitchFamily="34" charset="0"/>
              </a:rPr>
              <a:pPr algn="r" eaLnBrk="1" hangingPunct="1">
                <a:spcBef>
                  <a:spcPct val="0"/>
                </a:spcBef>
              </a:pPr>
              <a:t>4</a:t>
            </a:fld>
            <a:endParaRPr lang="en-US" altLang="en-US" dirty="0">
              <a:latin typeface="Arial" panose="020B0604020202020204" pitchFamily="34" charset="0"/>
            </a:endParaRPr>
          </a:p>
        </p:txBody>
      </p:sp>
      <p:sp>
        <p:nvSpPr>
          <p:cNvPr id="484357"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4358" name="Rectangle 3"/>
          <p:cNvSpPr>
            <a:spLocks noGrp="1" noChangeArrowheads="1"/>
          </p:cNvSpPr>
          <p:nvPr>
            <p:ph type="body" idx="1"/>
          </p:nvPr>
        </p:nvSpPr>
        <p:spPr bwMode="auto">
          <a:xfrm>
            <a:off x="914191" y="4344336"/>
            <a:ext cx="5029618" cy="41135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Char char="•"/>
            </a:pPr>
            <a:r>
              <a:rPr lang="en-US" altLang="en-US" sz="1800" dirty="0">
                <a:cs typeface="Arial" panose="020B0604020202020204" pitchFamily="34" charset="0"/>
              </a:rPr>
              <a:t> Explain that “tax free” means never having to pay tax; “tax deferred” means you can put off paying the tax, but you must pay tax in the future</a:t>
            </a:r>
          </a:p>
        </p:txBody>
      </p:sp>
    </p:spTree>
    <p:extLst>
      <p:ext uri="{BB962C8B-B14F-4D97-AF65-F5344CB8AC3E}">
        <p14:creationId xmlns:p14="http://schemas.microsoft.com/office/powerpoint/2010/main" val="4132339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EEDCD72C-5351-4D95-8DD0-88FF2A6F2162}" type="datetime1">
              <a:rPr lang="en-US" smtClean="0"/>
              <a:pPr>
                <a:defRPr/>
              </a:pPr>
              <a:t>12/08/2017</a:t>
            </a:fld>
            <a:endParaRPr lang="en-US" dirty="0"/>
          </a:p>
        </p:txBody>
      </p:sp>
      <p:sp>
        <p:nvSpPr>
          <p:cNvPr id="490500" name="Rectangle 7"/>
          <p:cNvSpPr txBox="1">
            <a:spLocks noGrp="1" noChangeArrowheads="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12FBD61-FB68-4616-8AD1-849FEF1A1BC4}" type="slidenum">
              <a:rPr lang="en-US" altLang="en-US">
                <a:latin typeface="Arial" panose="020B0604020202020204" pitchFamily="34" charset="0"/>
              </a:rPr>
              <a:pPr algn="r" eaLnBrk="1" hangingPunct="1">
                <a:spcBef>
                  <a:spcPct val="0"/>
                </a:spcBef>
              </a:pPr>
              <a:t>5</a:t>
            </a:fld>
            <a:endParaRPr lang="en-US" altLang="en-US" dirty="0">
              <a:latin typeface="Arial" panose="020B0604020202020204" pitchFamily="34" charset="0"/>
            </a:endParaRPr>
          </a:p>
        </p:txBody>
      </p:sp>
      <p:sp>
        <p:nvSpPr>
          <p:cNvPr id="490501"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0502" name="Rectangle 3"/>
          <p:cNvSpPr>
            <a:spLocks noGrp="1" noChangeArrowheads="1"/>
          </p:cNvSpPr>
          <p:nvPr>
            <p:ph type="body" idx="1"/>
          </p:nvPr>
        </p:nvSpPr>
        <p:spPr bwMode="auto">
          <a:xfrm>
            <a:off x="914191" y="4344336"/>
            <a:ext cx="5029618" cy="41135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1121" indent="-281121">
              <a:spcBef>
                <a:spcPct val="0"/>
              </a:spcBef>
            </a:pPr>
            <a:endParaRPr lang="en-US" altLang="en-US" sz="1800" dirty="0">
              <a:cs typeface="Arial" panose="020B0604020202020204" pitchFamily="34" charset="0"/>
            </a:endParaRPr>
          </a:p>
        </p:txBody>
      </p:sp>
    </p:spTree>
    <p:extLst>
      <p:ext uri="{BB962C8B-B14F-4D97-AF65-F5344CB8AC3E}">
        <p14:creationId xmlns:p14="http://schemas.microsoft.com/office/powerpoint/2010/main" val="319542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6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4966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ECB891D-9C82-4BD3-BBE2-9739F4EC8DF9}" type="datetime1">
              <a:rPr lang="en-US" smtClean="0"/>
              <a:pPr>
                <a:defRPr/>
              </a:pPr>
              <a:t>12/08/2017</a:t>
            </a:fld>
            <a:endParaRPr lang="en-US" dirty="0"/>
          </a:p>
        </p:txBody>
      </p:sp>
      <p:sp>
        <p:nvSpPr>
          <p:cNvPr id="496646"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F540815-49B9-47BE-906B-2A75B11829E4}" type="slidenum">
              <a:rPr lang="en-US" altLang="en-US">
                <a:latin typeface="Verdana" panose="020B0604030504040204" pitchFamily="34" charset="0"/>
              </a:rPr>
              <a:pPr algn="r" eaLnBrk="1" hangingPunct="1">
                <a:spcBef>
                  <a:spcPct val="0"/>
                </a:spcBef>
              </a:pPr>
              <a:t>6</a:t>
            </a:fld>
            <a:endParaRPr lang="en-US" altLang="en-US" dirty="0">
              <a:latin typeface="Verdana" panose="020B0604030504040204" pitchFamily="34" charset="0"/>
            </a:endParaRPr>
          </a:p>
        </p:txBody>
      </p:sp>
    </p:spTree>
    <p:extLst>
      <p:ext uri="{BB962C8B-B14F-4D97-AF65-F5344CB8AC3E}">
        <p14:creationId xmlns:p14="http://schemas.microsoft.com/office/powerpoint/2010/main" val="1439766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68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506884"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D27AEAD-90DB-4DA4-805E-F7E97CE15EBC}" type="slidenum">
              <a:rPr lang="en-US" altLang="en-US">
                <a:latin typeface="Verdana" panose="020B0604030504040204" pitchFamily="34" charset="0"/>
              </a:rPr>
              <a:pPr algn="r" eaLnBrk="1" hangingPunct="1">
                <a:spcBef>
                  <a:spcPct val="0"/>
                </a:spcBef>
              </a:pPr>
              <a:t>7</a:t>
            </a:fld>
            <a:endParaRPr lang="en-US" altLang="en-US" dirty="0">
              <a:latin typeface="Verdana" panose="020B0604030504040204" pitchFamily="34" charset="0"/>
            </a:endParaRPr>
          </a:p>
        </p:txBody>
      </p:sp>
    </p:spTree>
    <p:extLst>
      <p:ext uri="{BB962C8B-B14F-4D97-AF65-F5344CB8AC3E}">
        <p14:creationId xmlns:p14="http://schemas.microsoft.com/office/powerpoint/2010/main" val="4203819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1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How would we know?  Client would have to disclose that they are public safety officer (Police, Fireperson, Rescue Squad, chaplain)  </a:t>
            </a:r>
          </a:p>
          <a:p>
            <a:pPr>
              <a:buFont typeface="Arial" pitchFamily="34" charset="0"/>
              <a:buNone/>
            </a:pPr>
            <a:endParaRPr lang="en-US" altLang="en-US" dirty="0">
              <a:cs typeface="Arial" panose="020B0604020202020204" pitchFamily="34" charset="0"/>
            </a:endParaRPr>
          </a:p>
          <a:p>
            <a:pPr>
              <a:buFont typeface="Arial" pitchFamily="34" charset="0"/>
              <a:buChar char="•"/>
            </a:pPr>
            <a:r>
              <a:rPr lang="en-US" altLang="en-US" dirty="0">
                <a:cs typeface="Arial" panose="020B0604020202020204" pitchFamily="34" charset="0"/>
              </a:rPr>
              <a:t> To avoid giving officer a double benefit, you cannot also deduct medical insurance premium on Sch A</a:t>
            </a:r>
            <a:r>
              <a:rPr lang="en-US" altLang="en-US" baseline="0" dirty="0">
                <a:cs typeface="Arial" panose="020B0604020202020204" pitchFamily="34" charset="0"/>
              </a:rPr>
              <a:t> for these  premiums</a:t>
            </a:r>
            <a:endParaRPr lang="en-US" altLang="en-US" dirty="0">
              <a:cs typeface="Arial" panose="020B0604020202020204" pitchFamily="34" charset="0"/>
            </a:endParaRPr>
          </a:p>
        </p:txBody>
      </p:sp>
      <p:sp>
        <p:nvSpPr>
          <p:cNvPr id="541700"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38D97BF-2A3C-418D-8772-03E939B578BE}" type="slidenum">
              <a:rPr lang="en-US" altLang="en-US">
                <a:latin typeface="Verdana" panose="020B0604030504040204" pitchFamily="34" charset="0"/>
              </a:rPr>
              <a:pPr algn="r" eaLnBrk="1" hangingPunct="1">
                <a:spcBef>
                  <a:spcPct val="0"/>
                </a:spcBef>
              </a:pPr>
              <a:t>8</a:t>
            </a:fld>
            <a:endParaRPr lang="en-US" altLang="en-US" dirty="0">
              <a:latin typeface="Verdana" panose="020B0604030504040204" pitchFamily="34" charset="0"/>
            </a:endParaRPr>
          </a:p>
        </p:txBody>
      </p:sp>
    </p:spTree>
    <p:extLst>
      <p:ext uri="{BB962C8B-B14F-4D97-AF65-F5344CB8AC3E}">
        <p14:creationId xmlns:p14="http://schemas.microsoft.com/office/powerpoint/2010/main" val="4041346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1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How would we know?  Client would have to disclose that they are public safety officer (Police, Fireperson, Rescue Squad, chaplain)  </a:t>
            </a:r>
          </a:p>
          <a:p>
            <a:pPr>
              <a:buFont typeface="Arial" pitchFamily="34" charset="0"/>
              <a:buNone/>
            </a:pPr>
            <a:endParaRPr lang="en-US" altLang="en-US" dirty="0">
              <a:cs typeface="Arial" panose="020B0604020202020204" pitchFamily="34" charset="0"/>
            </a:endParaRPr>
          </a:p>
          <a:p>
            <a:pPr>
              <a:buFont typeface="Arial" pitchFamily="34" charset="0"/>
              <a:buChar char="•"/>
            </a:pPr>
            <a:r>
              <a:rPr lang="en-US" altLang="en-US" dirty="0">
                <a:cs typeface="Arial" panose="020B0604020202020204" pitchFamily="34" charset="0"/>
              </a:rPr>
              <a:t> To avoid giving officer a double benefit, you cannot also deduct medical insurance premium on Sch A</a:t>
            </a:r>
            <a:r>
              <a:rPr lang="en-US" altLang="en-US" baseline="0" dirty="0">
                <a:cs typeface="Arial" panose="020B0604020202020204" pitchFamily="34" charset="0"/>
              </a:rPr>
              <a:t> for these  premiums</a:t>
            </a:r>
            <a:endParaRPr lang="en-US" altLang="en-US" dirty="0">
              <a:cs typeface="Arial" panose="020B0604020202020204" pitchFamily="34" charset="0"/>
            </a:endParaRPr>
          </a:p>
        </p:txBody>
      </p:sp>
      <p:sp>
        <p:nvSpPr>
          <p:cNvPr id="541700"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38D97BF-2A3C-418D-8772-03E939B578BE}" type="slidenum">
              <a:rPr lang="en-US" altLang="en-US">
                <a:latin typeface="Verdana" panose="020B0604030504040204" pitchFamily="34" charset="0"/>
              </a:rPr>
              <a:pPr algn="r" eaLnBrk="1" hangingPunct="1">
                <a:spcBef>
                  <a:spcPct val="0"/>
                </a:spcBef>
              </a:pPr>
              <a:t>9</a:t>
            </a:fld>
            <a:endParaRPr lang="en-US" altLang="en-US" dirty="0">
              <a:latin typeface="Verdana" panose="020B0604030504040204" pitchFamily="34" charset="0"/>
            </a:endParaRPr>
          </a:p>
        </p:txBody>
      </p:sp>
    </p:spTree>
    <p:extLst>
      <p:ext uri="{BB962C8B-B14F-4D97-AF65-F5344CB8AC3E}">
        <p14:creationId xmlns:p14="http://schemas.microsoft.com/office/powerpoint/2010/main" val="1100154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925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sp>
        <p:nvSpPr>
          <p:cNvPr id="1122315" name="Rectangle 7"/>
          <p:cNvSpPr>
            <a:spLocks noGrp="1" noChangeArrowheads="1"/>
          </p:cNvSpPr>
          <p:nvPr>
            <p:ph type="ctrTitle"/>
          </p:nvPr>
        </p:nvSpPr>
        <p:spPr>
          <a:xfrm>
            <a:off x="990600" y="2130427"/>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1" y="6400802"/>
            <a:ext cx="1984375" cy="301625"/>
          </a:xfrm>
        </p:spPr>
        <p:txBody>
          <a:bodyPr/>
          <a:lstStyle>
            <a:lvl1pPr>
              <a:defRPr/>
            </a:lvl1pPr>
          </a:lstStyle>
          <a:p>
            <a:r>
              <a:rPr lang="en-US"/>
              <a:t>12-08-2017</a:t>
            </a:r>
          </a:p>
        </p:txBody>
      </p:sp>
      <p:sp>
        <p:nvSpPr>
          <p:cNvPr id="15" name="Rectangle 11"/>
          <p:cNvSpPr>
            <a:spLocks noGrp="1" noChangeArrowheads="1"/>
          </p:cNvSpPr>
          <p:nvPr>
            <p:ph type="sldNum" sz="quarter" idx="12"/>
          </p:nvPr>
        </p:nvSpPr>
        <p:spPr>
          <a:xfrm>
            <a:off x="6781801" y="6400802"/>
            <a:ext cx="1901825" cy="301625"/>
          </a:xfrm>
        </p:spPr>
        <p:txBody>
          <a:bodyPr/>
          <a:lstStyle>
            <a:lvl1pPr>
              <a:defRPr smtClean="0"/>
            </a:lvl1pPr>
          </a:lstStyle>
          <a:p>
            <a:fld id="{2C11E525-5F38-465A-8629-C9A7F80AF012}" type="slidenum">
              <a:rPr lang="en-US" smtClean="0"/>
              <a:t>‹#›</a:t>
            </a:fld>
            <a:endParaRPr lang="en-US"/>
          </a:p>
        </p:txBody>
      </p:sp>
      <p:sp>
        <p:nvSpPr>
          <p:cNvPr id="1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23100512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25336979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36146627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1104881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r>
              <a:rPr lang="en-US"/>
              <a:t>12-08-2017</a:t>
            </a:r>
          </a:p>
        </p:txBody>
      </p:sp>
      <p:sp>
        <p:nvSpPr>
          <p:cNvPr id="8"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10" name="Footer Placeholder 1"/>
          <p:cNvSpPr>
            <a:spLocks noGrp="1"/>
          </p:cNvSpPr>
          <p:nvPr>
            <p:ph type="ftr" sz="quarter" idx="12"/>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39592146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r>
              <a:rPr lang="en-US"/>
              <a:t>12-08-2017</a:t>
            </a:r>
          </a:p>
        </p:txBody>
      </p:sp>
      <p:sp>
        <p:nvSpPr>
          <p:cNvPr id="4"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2509597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r>
              <a:rPr lang="en-US"/>
              <a:t>12-08-2017</a:t>
            </a:r>
          </a:p>
        </p:txBody>
      </p:sp>
      <p:sp>
        <p:nvSpPr>
          <p:cNvPr id="3"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5"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1485003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4444829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34569611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2"/>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750">
                <a:latin typeface="+mn-lt"/>
                <a:cs typeface="Arial" charset="0"/>
              </a:defRPr>
            </a:lvl1pPr>
          </a:lstStyle>
          <a:p>
            <a:r>
              <a:rPr lang="en-US"/>
              <a:t>12-08-2017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750" smtClean="0">
                <a:latin typeface="+mn-lt"/>
                <a:cs typeface="Arial" panose="020B0604020202020204" pitchFamily="34" charset="0"/>
              </a:defRPr>
            </a:lvl1pPr>
          </a:lstStyle>
          <a:p>
            <a:fld id="{2C11E525-5F38-465A-8629-C9A7F80AF012}" type="slidenum">
              <a:rPr lang="en-US" smtClean="0"/>
              <a:t>‹#›</a:t>
            </a:fld>
            <a:endParaRPr 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2"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v1.2</a:t>
            </a:r>
          </a:p>
        </p:txBody>
      </p:sp>
    </p:spTree>
    <p:extLst>
      <p:ext uri="{BB962C8B-B14F-4D97-AF65-F5344CB8AC3E}">
        <p14:creationId xmlns:p14="http://schemas.microsoft.com/office/powerpoint/2010/main" val="169961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hf hdr="0"/>
  <p:txStyles>
    <p:titleStyle>
      <a:lvl1pPr algn="l" rtl="0" eaLnBrk="1" fontAlgn="base" hangingPunct="1">
        <a:spcBef>
          <a:spcPct val="0"/>
        </a:spcBef>
        <a:spcAft>
          <a:spcPct val="0"/>
        </a:spcAft>
        <a:defRPr sz="3150" b="1">
          <a:solidFill>
            <a:schemeClr val="tx2"/>
          </a:solidFill>
          <a:latin typeface="+mj-lt"/>
          <a:ea typeface="+mj-ea"/>
          <a:cs typeface="+mj-cs"/>
        </a:defRPr>
      </a:lvl1pPr>
      <a:lvl2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5pPr>
      <a:lvl6pPr marL="3429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6pPr>
      <a:lvl7pPr marL="6858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7pPr>
      <a:lvl8pPr marL="10287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8pPr>
      <a:lvl9pPr marL="13716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9pPr>
    </p:titleStyle>
    <p:bodyStyle>
      <a:lvl1pPr marL="257175" indent="-257175" algn="l" rtl="0" eaLnBrk="1" fontAlgn="base" hangingPunct="1">
        <a:spcBef>
          <a:spcPct val="20000"/>
        </a:spcBef>
        <a:spcAft>
          <a:spcPct val="0"/>
        </a:spcAft>
        <a:buClr>
          <a:schemeClr val="folHlink"/>
        </a:buClr>
        <a:buSzPct val="90000"/>
        <a:buFont typeface="Wingdings" panose="05000000000000000000" pitchFamily="2" charset="2"/>
        <a:buChar char="n"/>
        <a:defRPr sz="2400">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SzPct val="75000"/>
        <a:buFont typeface="Wingdings" panose="05000000000000000000" pitchFamily="2" charset="2"/>
        <a:buChar char="n"/>
        <a:defRPr sz="2100">
          <a:solidFill>
            <a:schemeClr val="tx1"/>
          </a:solidFill>
          <a:latin typeface="+mn-lt"/>
          <a:ea typeface="+mn-ea"/>
        </a:defRPr>
      </a:lvl2pPr>
      <a:lvl3pPr marL="857250" indent="-171450" algn="l" rtl="0" eaLnBrk="1" fontAlgn="base" hangingPunct="1">
        <a:spcBef>
          <a:spcPct val="20000"/>
        </a:spcBef>
        <a:spcAft>
          <a:spcPct val="0"/>
        </a:spcAft>
        <a:buClr>
          <a:schemeClr val="folHlink"/>
        </a:buClr>
        <a:buSzPct val="55000"/>
        <a:buFont typeface="Wingdings" panose="05000000000000000000" pitchFamily="2" charset="2"/>
        <a:buChar char="n"/>
        <a:defRPr sz="1800">
          <a:solidFill>
            <a:schemeClr val="tx1"/>
          </a:solidFill>
          <a:latin typeface="+mn-lt"/>
          <a:ea typeface="+mn-ea"/>
        </a:defRPr>
      </a:lvl3pPr>
      <a:lvl4pPr marL="12001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4pPr>
      <a:lvl5pPr marL="15430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images.huffingtonpost.com/2010-02-09-retirementlane.jpg"/>
          <p:cNvPicPr>
            <a:picLocks noChangeAspect="1" noChangeArrowheads="1"/>
          </p:cNvPicPr>
          <p:nvPr/>
        </p:nvPicPr>
        <p:blipFill rotWithShape="1">
          <a:blip r:embed="rId3" cstate="print">
            <a:duotone>
              <a:prstClr val="black"/>
              <a:schemeClr val="accent1">
                <a:tint val="45000"/>
                <a:satMod val="400000"/>
              </a:schemeClr>
            </a:duotone>
            <a:extLst/>
          </a:blip>
          <a:srcRect l="10124" r="22237"/>
          <a:stretch/>
        </p:blipFill>
        <p:spPr bwMode="auto">
          <a:xfrm>
            <a:off x="7124948" y="990601"/>
            <a:ext cx="1561852" cy="1905000"/>
          </a:xfrm>
          <a:prstGeom prst="rect">
            <a:avLst/>
          </a:prstGeom>
          <a:noFill/>
          <a:ln>
            <a:solidFill>
              <a:schemeClr val="bg1"/>
            </a:solidFill>
          </a:ln>
          <a:extLst/>
        </p:spPr>
      </p:pic>
      <p:sp>
        <p:nvSpPr>
          <p:cNvPr id="466947" name="Rectangle 2"/>
          <p:cNvSpPr>
            <a:spLocks noGrp="1" noChangeArrowheads="1"/>
          </p:cNvSpPr>
          <p:nvPr>
            <p:ph type="ctrTitle"/>
          </p:nvPr>
        </p:nvSpPr>
        <p:spPr>
          <a:xfrm>
            <a:off x="990600" y="685800"/>
            <a:ext cx="7772400" cy="3124200"/>
          </a:xfrm>
        </p:spPr>
        <p:txBody>
          <a:bodyPr/>
          <a:lstStyle/>
          <a:p>
            <a:pPr>
              <a:lnSpc>
                <a:spcPct val="80000"/>
              </a:lnSpc>
            </a:pPr>
            <a:r>
              <a:rPr lang="en-US" altLang="en-US" sz="5400" dirty="0"/>
              <a:t>Retirement Income</a:t>
            </a:r>
            <a:br>
              <a:rPr lang="en-US" altLang="en-US" dirty="0"/>
            </a:br>
            <a:r>
              <a:rPr lang="en-US" altLang="en-US" dirty="0"/>
              <a:t>Pensions/Annuities</a:t>
            </a:r>
            <a:br>
              <a:rPr lang="en-US" altLang="en-US" dirty="0"/>
            </a:br>
            <a:r>
              <a:rPr lang="en-US" altLang="en-US" dirty="0"/>
              <a:t>Social Security/Railroad Retirement Benefits/</a:t>
            </a:r>
            <a:br>
              <a:rPr lang="en-US" altLang="en-US" dirty="0"/>
            </a:br>
            <a:r>
              <a:rPr lang="en-US" altLang="en-US" dirty="0"/>
              <a:t> IRAs/401Ks</a:t>
            </a:r>
          </a:p>
        </p:txBody>
      </p:sp>
      <p:sp>
        <p:nvSpPr>
          <p:cNvPr id="466948" name="Rectangle 3"/>
          <p:cNvSpPr>
            <a:spLocks noGrp="1" noChangeArrowheads="1"/>
          </p:cNvSpPr>
          <p:nvPr>
            <p:ph type="subTitle" idx="1"/>
          </p:nvPr>
        </p:nvSpPr>
        <p:spPr/>
        <p:txBody>
          <a:bodyPr>
            <a:normAutofit/>
          </a:bodyPr>
          <a:lstStyle/>
          <a:p>
            <a:pPr>
              <a:lnSpc>
                <a:spcPct val="80000"/>
              </a:lnSpc>
            </a:pPr>
            <a:endParaRPr lang="en-US" altLang="en-US" sz="2800" dirty="0"/>
          </a:p>
          <a:p>
            <a:pPr>
              <a:lnSpc>
                <a:spcPct val="80000"/>
              </a:lnSpc>
            </a:pPr>
            <a:r>
              <a:rPr lang="en-US" altLang="en-US" dirty="0"/>
              <a:t>Pub 17 Chapter 10 &amp; 11</a:t>
            </a:r>
          </a:p>
          <a:p>
            <a:pPr>
              <a:lnSpc>
                <a:spcPct val="80000"/>
              </a:lnSpc>
            </a:pPr>
            <a:r>
              <a:rPr lang="en-US" altLang="en-US" dirty="0"/>
              <a:t>Pub 4012 Tab D</a:t>
            </a:r>
          </a:p>
          <a:p>
            <a:pPr>
              <a:lnSpc>
                <a:spcPct val="80000"/>
              </a:lnSpc>
            </a:pPr>
            <a:r>
              <a:rPr lang="en-US" altLang="en-US" dirty="0"/>
              <a:t>(1040-Line 16)</a:t>
            </a:r>
          </a:p>
          <a:p>
            <a:pPr>
              <a:lnSpc>
                <a:spcPct val="80000"/>
              </a:lnSpc>
            </a:pPr>
            <a:r>
              <a:rPr lang="en-US" altLang="en-US" dirty="0"/>
              <a:t>(NJ 1040-Lines 19a &amp; 19b)</a:t>
            </a:r>
          </a:p>
          <a:p>
            <a:pPr>
              <a:lnSpc>
                <a:spcPct val="80000"/>
              </a:lnSpc>
            </a:pPr>
            <a:endParaRPr lang="en-US" altLang="en-US" sz="1800"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102787708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tle 1"/>
          <p:cNvSpPr>
            <a:spLocks noGrp="1"/>
          </p:cNvSpPr>
          <p:nvPr>
            <p:ph type="title"/>
          </p:nvPr>
        </p:nvSpPr>
        <p:spPr/>
        <p:txBody>
          <a:bodyPr>
            <a:normAutofit/>
          </a:bodyPr>
          <a:lstStyle/>
          <a:p>
            <a:r>
              <a:rPr lang="en-US" altLang="en-US" dirty="0"/>
              <a:t>NJ Retirement Income Topics</a:t>
            </a:r>
          </a:p>
        </p:txBody>
      </p:sp>
      <p:sp>
        <p:nvSpPr>
          <p:cNvPr id="210947" name="Content Placeholder 2"/>
          <p:cNvSpPr>
            <a:spLocks noGrp="1"/>
          </p:cNvSpPr>
          <p:nvPr>
            <p:ph idx="1"/>
          </p:nvPr>
        </p:nvSpPr>
        <p:spPr>
          <a:xfrm>
            <a:off x="609600" y="1600200"/>
            <a:ext cx="8293100" cy="4724400"/>
          </a:xfrm>
        </p:spPr>
        <p:txBody>
          <a:bodyPr>
            <a:normAutofit/>
          </a:bodyPr>
          <a:lstStyle/>
          <a:p>
            <a:r>
              <a:rPr lang="en-US" altLang="en-US" dirty="0"/>
              <a:t> </a:t>
            </a:r>
            <a:r>
              <a:rPr lang="en-US" dirty="0"/>
              <a:t>Special topics relating to NJ tax law on retirement income to be discussed on subsequent slides </a:t>
            </a:r>
          </a:p>
          <a:p>
            <a:pPr lvl="1"/>
            <a:r>
              <a:rPr lang="en-US" altLang="en-US" dirty="0"/>
              <a:t> Military pensions </a:t>
            </a:r>
          </a:p>
          <a:p>
            <a:pPr lvl="1"/>
            <a:r>
              <a:rPr lang="en-US" altLang="en-US" dirty="0"/>
              <a:t> NJ 1040 Pensions/Annuities/IRA Withdrawals (NJ 1040 Lines 19a/19b)</a:t>
            </a:r>
          </a:p>
          <a:p>
            <a:pPr lvl="1"/>
            <a:r>
              <a:rPr lang="en-US" altLang="en-US" dirty="0"/>
              <a:t> Rules on taxability of NJ retirement income</a:t>
            </a:r>
          </a:p>
          <a:p>
            <a:pPr lvl="1"/>
            <a:r>
              <a:rPr lang="en-US" altLang="en-US" dirty="0"/>
              <a:t> NJ IRA Worksheet for IRAs, 403b, 457b, Thrift Savings Plan</a:t>
            </a:r>
          </a:p>
          <a:p>
            <a:pPr lvl="1"/>
            <a:r>
              <a:rPr lang="en-US" altLang="en-US" dirty="0"/>
              <a:t> NJ contributory pensions</a:t>
            </a:r>
          </a:p>
          <a:p>
            <a:pPr lvl="1"/>
            <a:r>
              <a:rPr lang="en-US" altLang="en-US" dirty="0"/>
              <a:t> 3-year rule for pensions</a:t>
            </a:r>
          </a:p>
          <a:p>
            <a:pPr lvl="1"/>
            <a:r>
              <a:rPr lang="en-US" altLang="en-US" dirty="0"/>
              <a:t> NJ pension exclusion</a:t>
            </a:r>
          </a:p>
          <a:p>
            <a:pPr lvl="1"/>
            <a:r>
              <a:rPr lang="en-US" altLang="en-US" dirty="0"/>
              <a:t> NJ other retirement income exclusions</a:t>
            </a:r>
          </a:p>
          <a:p>
            <a:pPr>
              <a:buNone/>
            </a:pPr>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spTree>
    <p:extLst>
      <p:ext uri="{BB962C8B-B14F-4D97-AF65-F5344CB8AC3E}">
        <p14:creationId xmlns:p14="http://schemas.microsoft.com/office/powerpoint/2010/main" val="533655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p:cNvSpPr>
            <a:spLocks noGrp="1"/>
          </p:cNvSpPr>
          <p:nvPr>
            <p:ph type="title"/>
          </p:nvPr>
        </p:nvSpPr>
        <p:spPr/>
        <p:txBody>
          <a:bodyPr>
            <a:normAutofit/>
          </a:bodyPr>
          <a:lstStyle/>
          <a:p>
            <a:r>
              <a:rPr lang="en-US" altLang="en-US" dirty="0"/>
              <a:t>Military Pensions on NJ Return</a:t>
            </a:r>
          </a:p>
        </p:txBody>
      </p:sp>
      <p:sp>
        <p:nvSpPr>
          <p:cNvPr id="223235" name="Content Placeholder 2"/>
          <p:cNvSpPr>
            <a:spLocks noGrp="1"/>
          </p:cNvSpPr>
          <p:nvPr>
            <p:ph idx="1"/>
          </p:nvPr>
        </p:nvSpPr>
        <p:spPr>
          <a:xfrm>
            <a:off x="609600" y="1420813"/>
            <a:ext cx="8077200" cy="2693987"/>
          </a:xfrm>
        </p:spPr>
        <p:txBody>
          <a:bodyPr>
            <a:normAutofit/>
          </a:bodyPr>
          <a:lstStyle/>
          <a:p>
            <a:r>
              <a:rPr lang="en-US" altLang="en-US" sz="2300" dirty="0"/>
              <a:t>Military pensions are not taxable in NJ</a:t>
            </a:r>
          </a:p>
          <a:p>
            <a:r>
              <a:rPr lang="en-US" altLang="en-US" sz="2300" dirty="0"/>
              <a:t>Amount of military pension will flow through from entry of 1099-R in Federal section, so must tell TaxSlayer to subtract this from NJ taxable income</a:t>
            </a:r>
          </a:p>
          <a:p>
            <a:r>
              <a:rPr lang="en-US" altLang="en-US" sz="2300" dirty="0">
                <a:solidFill>
                  <a:srgbClr val="FF0000"/>
                </a:solidFill>
              </a:rPr>
              <a:t>Capture the amount of the military pension in NJ Checklist Income Subject to Tax section for later entry in TaxSlayer State section</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pic>
        <p:nvPicPr>
          <p:cNvPr id="5" name="Picture 4"/>
          <p:cNvPicPr>
            <a:picLocks noChangeAspect="1"/>
          </p:cNvPicPr>
          <p:nvPr/>
        </p:nvPicPr>
        <p:blipFill rotWithShape="1">
          <a:blip r:embed="rId4"/>
          <a:srcRect b="27001"/>
          <a:stretch/>
        </p:blipFill>
        <p:spPr>
          <a:xfrm>
            <a:off x="1447800" y="4016014"/>
            <a:ext cx="6934200" cy="2440566"/>
          </a:xfrm>
          <a:prstGeom prst="rect">
            <a:avLst/>
          </a:prstGeom>
        </p:spPr>
      </p:pic>
      <p:cxnSp>
        <p:nvCxnSpPr>
          <p:cNvPr id="9" name="Straight Arrow Connector 8"/>
          <p:cNvCxnSpPr/>
          <p:nvPr/>
        </p:nvCxnSpPr>
        <p:spPr bwMode="auto">
          <a:xfrm>
            <a:off x="457200" y="4973783"/>
            <a:ext cx="2828441" cy="16671"/>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386046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tle 1"/>
          <p:cNvSpPr>
            <a:spLocks noGrp="1"/>
          </p:cNvSpPr>
          <p:nvPr>
            <p:ph type="title"/>
          </p:nvPr>
        </p:nvSpPr>
        <p:spPr/>
        <p:txBody>
          <a:bodyPr>
            <a:normAutofit/>
          </a:bodyPr>
          <a:lstStyle/>
          <a:p>
            <a:r>
              <a:rPr lang="en-US" altLang="en-US" dirty="0"/>
              <a:t>NJ 1040 Line 19 Pensions/Annuities/IRA Withdrawals</a:t>
            </a:r>
          </a:p>
        </p:txBody>
      </p:sp>
      <p:sp>
        <p:nvSpPr>
          <p:cNvPr id="210947" name="Content Placeholder 2"/>
          <p:cNvSpPr>
            <a:spLocks noGrp="1"/>
          </p:cNvSpPr>
          <p:nvPr>
            <p:ph idx="1"/>
          </p:nvPr>
        </p:nvSpPr>
        <p:spPr>
          <a:xfrm>
            <a:off x="609600" y="1600200"/>
            <a:ext cx="8204200" cy="4724400"/>
          </a:xfrm>
        </p:spPr>
        <p:txBody>
          <a:bodyPr>
            <a:normAutofit fontScale="92500" lnSpcReduction="20000"/>
          </a:bodyPr>
          <a:lstStyle/>
          <a:p>
            <a:r>
              <a:rPr lang="en-US" altLang="en-US" dirty="0"/>
              <a:t> </a:t>
            </a:r>
            <a:r>
              <a:rPr lang="en-US" altLang="en-US" sz="3000" dirty="0"/>
              <a:t>NJ 1040 includes all distribution amounts from pensions, annuities, and IRAs on Line 19</a:t>
            </a:r>
          </a:p>
          <a:p>
            <a:pPr lvl="1"/>
            <a:r>
              <a:rPr lang="en-US" altLang="en-US" dirty="0"/>
              <a:t> NJ does not have separate lines for IRAs vs. pensions/annuities as Federal 1040 does</a:t>
            </a:r>
          </a:p>
          <a:p>
            <a:r>
              <a:rPr lang="en-US" altLang="en-US" sz="3000" dirty="0"/>
              <a:t> NJ 1040 Line 19a includes all the taxable distribution amounts </a:t>
            </a:r>
          </a:p>
          <a:p>
            <a:r>
              <a:rPr lang="en-US" altLang="en-US" sz="3000" dirty="0"/>
              <a:t> NJ 1040 Line 19b includes all excludable amounts</a:t>
            </a:r>
          </a:p>
          <a:p>
            <a:r>
              <a:rPr lang="en-US" altLang="en-US" sz="3000" dirty="0"/>
              <a:t> Total of Lines 19a + 19b should equal the total of all 1099-R Box 1s </a:t>
            </a:r>
          </a:p>
          <a:p>
            <a:pPr lvl="1"/>
            <a:r>
              <a:rPr lang="en-US" altLang="en-US" sz="2700" dirty="0"/>
              <a:t> Does not include 1099-Rs for distributions that are totally tax-exempt, such as military pensions, disability pensions for persons under 65, Railroad Retirement Tier 2 pensions.  These items do not appear on NJ 1040 at all</a:t>
            </a:r>
          </a:p>
          <a:p>
            <a:pPr marL="0" indent="0">
              <a:buNone/>
            </a:pPr>
            <a:endParaRPr lang="en-US" altLang="en-US" dirty="0"/>
          </a:p>
          <a:p>
            <a:pPr marL="256032" indent="-256032">
              <a:buNone/>
            </a:pPr>
            <a:endParaRPr lang="en-US" altLang="en-US" dirty="0"/>
          </a:p>
          <a:p>
            <a:pPr marL="256032" indent="-256032">
              <a:buNone/>
            </a:pPr>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19603"/>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1084539"/>
            <a:ext cx="612648" cy="163373"/>
          </a:xfrm>
          <a:prstGeom prst="rect">
            <a:avLst/>
          </a:prstGeom>
        </p:spPr>
      </p:pic>
    </p:spTree>
    <p:extLst>
      <p:ext uri="{BB962C8B-B14F-4D97-AF65-F5344CB8AC3E}">
        <p14:creationId xmlns:p14="http://schemas.microsoft.com/office/powerpoint/2010/main" val="72666455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NJ 1040 Line 19b – Excludable Pensions, Annuities, &amp; IRA Withdrawals</a:t>
            </a:r>
          </a:p>
        </p:txBody>
      </p:sp>
      <p:sp>
        <p:nvSpPr>
          <p:cNvPr id="3" name="Content Placeholder 2"/>
          <p:cNvSpPr>
            <a:spLocks noGrp="1"/>
          </p:cNvSpPr>
          <p:nvPr>
            <p:ph idx="1"/>
          </p:nvPr>
        </p:nvSpPr>
        <p:spPr/>
        <p:txBody>
          <a:bodyPr>
            <a:normAutofit fontScale="85000" lnSpcReduction="20000"/>
          </a:bodyPr>
          <a:lstStyle/>
          <a:p>
            <a:r>
              <a:rPr lang="en-US" sz="3500" dirty="0"/>
              <a:t> NJ 1040 Line 19b is used to show the excludable portion of any distribution you received from a contributory pension, annuity, or IRA. This is the amount that represents your previously taxed contributions to the plan</a:t>
            </a:r>
          </a:p>
          <a:p>
            <a:r>
              <a:rPr lang="en-US" altLang="en-US" sz="3500" dirty="0"/>
              <a:t> </a:t>
            </a:r>
            <a:r>
              <a:rPr lang="en-US" sz="3500" dirty="0"/>
              <a:t>To determine the excludable amount to enter, add together:</a:t>
            </a:r>
          </a:p>
          <a:p>
            <a:pPr lvl="1"/>
            <a:r>
              <a:rPr lang="en-US" sz="3300" dirty="0"/>
              <a:t> Non-taxable amounts calculated on the Simplified General Rule Worksheet</a:t>
            </a:r>
          </a:p>
          <a:p>
            <a:pPr lvl="1"/>
            <a:r>
              <a:rPr lang="en-US" sz="3300" dirty="0"/>
              <a:t> The difference amount anytime the 1099-R Box 1 (gross distribution) is different than Box 2a (taxable amount)</a:t>
            </a:r>
          </a:p>
          <a:p>
            <a:endParaRPr lang="en-US" altLang="en-US" dirty="0"/>
          </a:p>
          <a:p>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13</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1066800"/>
            <a:ext cx="612648" cy="163373"/>
          </a:xfrm>
          <a:prstGeom prst="rect">
            <a:avLst/>
          </a:prstGeom>
        </p:spPr>
      </p:pic>
    </p:spTree>
    <p:extLst>
      <p:ext uri="{BB962C8B-B14F-4D97-AF65-F5344CB8AC3E}">
        <p14:creationId xmlns:p14="http://schemas.microsoft.com/office/powerpoint/2010/main" val="18602857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NJ 1040 Line 19b – Excludable Pensions, Annuities, &amp; IRA Withdrawals</a:t>
            </a:r>
            <a:endParaRPr lang="en-US" sz="2800" b="0" dirty="0"/>
          </a:p>
        </p:txBody>
      </p:sp>
      <p:sp>
        <p:nvSpPr>
          <p:cNvPr id="3" name="Content Placeholder 2"/>
          <p:cNvSpPr>
            <a:spLocks noGrp="1"/>
          </p:cNvSpPr>
          <p:nvPr>
            <p:ph idx="1"/>
          </p:nvPr>
        </p:nvSpPr>
        <p:spPr>
          <a:xfrm>
            <a:off x="609600" y="1524000"/>
            <a:ext cx="8077200" cy="4800600"/>
          </a:xfrm>
        </p:spPr>
        <p:txBody>
          <a:bodyPr>
            <a:normAutofit fontScale="92500" lnSpcReduction="20000"/>
          </a:bodyPr>
          <a:lstStyle/>
          <a:p>
            <a:pPr lvl="1"/>
            <a:r>
              <a:rPr lang="en-US" sz="3600" dirty="0"/>
              <a:t> The full amount received when using the Three-Year Rule until all of the contributions are recovered</a:t>
            </a:r>
          </a:p>
          <a:p>
            <a:pPr lvl="1"/>
            <a:r>
              <a:rPr lang="en-US" sz="3600" dirty="0"/>
              <a:t> Do not include pensions that are not taxed in NJ such as  military pensions, disability pensions under 65,  and Railroad Retirement Tier 2 pensions </a:t>
            </a:r>
          </a:p>
          <a:p>
            <a:r>
              <a:rPr lang="en-US" sz="3900" dirty="0"/>
              <a:t> Refer to TaxPrep4Free.org “NJ Special Handling” document on Preparer page for details</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14</a:t>
            </a:fld>
            <a:endParaRPr lang="en-US" dirty="0"/>
          </a:p>
        </p:txBody>
      </p:sp>
      <p:sp>
        <p:nvSpPr>
          <p:cNvPr id="9" name="TextBox 8"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pic>
        <p:nvPicPr>
          <p:cNvPr id="10" name="Picture 9" descr="NJ TaxSlayer" title="NJ TaxSlayer"/>
          <p:cNvPicPr>
            <a:picLocks noChangeAspect="1"/>
          </p:cNvPicPr>
          <p:nvPr/>
        </p:nvPicPr>
        <p:blipFill>
          <a:blip r:embed="rId4" cstate="print"/>
          <a:stretch>
            <a:fillRect/>
          </a:stretch>
        </p:blipFill>
        <p:spPr>
          <a:xfrm>
            <a:off x="0" y="1066800"/>
            <a:ext cx="612648" cy="163373"/>
          </a:xfrm>
          <a:prstGeom prst="rect">
            <a:avLst/>
          </a:prstGeom>
        </p:spPr>
      </p:pic>
    </p:spTree>
    <p:extLst>
      <p:ext uri="{BB962C8B-B14F-4D97-AF65-F5344CB8AC3E}">
        <p14:creationId xmlns:p14="http://schemas.microsoft.com/office/powerpoint/2010/main" val="175079771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3"/>
          <a:stretch>
            <a:fillRect/>
          </a:stretch>
        </p:blipFill>
        <p:spPr>
          <a:xfrm>
            <a:off x="609599" y="1605480"/>
            <a:ext cx="7933509" cy="4795320"/>
          </a:xfrm>
          <a:prstGeom prst="rect">
            <a:avLst/>
          </a:prstGeom>
        </p:spPr>
      </p:pic>
      <p:sp>
        <p:nvSpPr>
          <p:cNvPr id="2" name="Title 1"/>
          <p:cNvSpPr>
            <a:spLocks noGrp="1"/>
          </p:cNvSpPr>
          <p:nvPr>
            <p:ph type="title"/>
          </p:nvPr>
        </p:nvSpPr>
        <p:spPr/>
        <p:txBody>
          <a:bodyPr>
            <a:normAutofit/>
          </a:bodyPr>
          <a:lstStyle/>
          <a:p>
            <a:r>
              <a:rPr lang="en-US" sz="3200"/>
              <a:t>TS - Retirement Income on NJ 1040 Lines 19a &amp; 19b</a:t>
            </a:r>
            <a:endParaRPr lang="en-US" sz="3200" dirty="0"/>
          </a:p>
        </p:txBody>
      </p:sp>
      <p:pic>
        <p:nvPicPr>
          <p:cNvPr id="7"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23900" y="5041900"/>
            <a:ext cx="6223000" cy="369332"/>
          </a:xfrm>
          <a:prstGeom prst="rect">
            <a:avLst/>
          </a:prstGeom>
          <a:solidFill>
            <a:schemeClr val="accent5">
              <a:lumMod val="75000"/>
            </a:schemeClr>
          </a:solidFill>
          <a:ln>
            <a:solidFill>
              <a:srgbClr val="002060"/>
            </a:solidFill>
          </a:ln>
        </p:spPr>
        <p:txBody>
          <a:bodyPr wrap="square" rtlCol="0">
            <a:spAutoFit/>
          </a:bodyPr>
          <a:lstStyle/>
          <a:p>
            <a:r>
              <a:rPr lang="en-US" b="1" dirty="0"/>
              <a:t>Line 19a: Taxable part of pensions/annuities/IRAs</a:t>
            </a:r>
          </a:p>
        </p:txBody>
      </p:sp>
      <p:cxnSp>
        <p:nvCxnSpPr>
          <p:cNvPr id="10" name="Straight Arrow Connector 9"/>
          <p:cNvCxnSpPr>
            <a:stCxn id="8" idx="3"/>
          </p:cNvCxnSpPr>
          <p:nvPr/>
        </p:nvCxnSpPr>
        <p:spPr bwMode="auto">
          <a:xfrm>
            <a:off x="6946900" y="5226566"/>
            <a:ext cx="787400" cy="323334"/>
          </a:xfrm>
          <a:prstGeom prst="straightConnector1">
            <a:avLst/>
          </a:prstGeom>
          <a:noFill/>
          <a:ln w="38100" cap="flat" cmpd="sng" algn="ctr">
            <a:solidFill>
              <a:srgbClr val="FF0000"/>
            </a:solidFill>
            <a:prstDash val="solid"/>
            <a:round/>
            <a:headEnd type="none" w="med" len="med"/>
            <a:tailEnd type="triangle"/>
          </a:ln>
          <a:effectLst/>
        </p:spPr>
      </p:cxnSp>
      <p:sp>
        <p:nvSpPr>
          <p:cNvPr id="13" name="Oval 5"/>
          <p:cNvSpPr>
            <a:spLocks noChangeArrowheads="1"/>
          </p:cNvSpPr>
          <p:nvPr/>
        </p:nvSpPr>
        <p:spPr bwMode="auto">
          <a:xfrm>
            <a:off x="7734300" y="5511800"/>
            <a:ext cx="609600" cy="2667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3" name="Date Placeholder 2"/>
          <p:cNvSpPr>
            <a:spLocks noGrp="1"/>
          </p:cNvSpPr>
          <p:nvPr>
            <p:ph type="dt" sz="half" idx="10"/>
          </p:nvPr>
        </p:nvSpPr>
        <p:spPr/>
        <p:txBody>
          <a:bodyPr/>
          <a:lstStyle/>
          <a:p>
            <a:r>
              <a:rPr lang="en-US"/>
              <a:t>12-08-2017</a:t>
            </a:r>
            <a:endParaRPr lang="en-US" dirty="0"/>
          </a:p>
        </p:txBody>
      </p:sp>
      <p:sp>
        <p:nvSpPr>
          <p:cNvPr id="4" name="Footer Placeholder 3"/>
          <p:cNvSpPr>
            <a:spLocks noGrp="1"/>
          </p:cNvSpPr>
          <p:nvPr>
            <p:ph type="ftr" sz="quarter" idx="3"/>
          </p:nvPr>
        </p:nvSpPr>
        <p:spPr/>
        <p:txBody>
          <a:bodyPr/>
          <a:lstStyle/>
          <a:p>
            <a:r>
              <a:rPr lang="en-US"/>
              <a:t>NJ TAX TY2016 v1.2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15</a:t>
            </a:fld>
            <a:endParaRPr lang="en-US" dirty="0"/>
          </a:p>
        </p:txBody>
      </p:sp>
      <p:sp>
        <p:nvSpPr>
          <p:cNvPr id="20" name="TextBox 19"/>
          <p:cNvSpPr txBox="1"/>
          <p:nvPr/>
        </p:nvSpPr>
        <p:spPr>
          <a:xfrm>
            <a:off x="698500" y="5702300"/>
            <a:ext cx="6197600" cy="369332"/>
          </a:xfrm>
          <a:prstGeom prst="rect">
            <a:avLst/>
          </a:prstGeom>
          <a:solidFill>
            <a:schemeClr val="accent5">
              <a:lumMod val="75000"/>
            </a:schemeClr>
          </a:solidFill>
          <a:ln>
            <a:solidFill>
              <a:srgbClr val="001132"/>
            </a:solidFill>
          </a:ln>
        </p:spPr>
        <p:txBody>
          <a:bodyPr wrap="square" rtlCol="0">
            <a:spAutoFit/>
          </a:bodyPr>
          <a:lstStyle/>
          <a:p>
            <a:r>
              <a:rPr lang="en-US" b="1" dirty="0"/>
              <a:t>Line 19b: Excludable part of pensions/annuities/IRAs </a:t>
            </a:r>
          </a:p>
        </p:txBody>
      </p:sp>
      <p:sp>
        <p:nvSpPr>
          <p:cNvPr id="21" name="Oval 20"/>
          <p:cNvSpPr/>
          <p:nvPr/>
        </p:nvSpPr>
        <p:spPr bwMode="auto">
          <a:xfrm>
            <a:off x="7937500" y="5803900"/>
            <a:ext cx="434179" cy="228600"/>
          </a:xfrm>
          <a:prstGeom prst="ellipse">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pitchFamily="34" charset="-128"/>
              <a:cs typeface="Arial" charset="0"/>
            </a:endParaRPr>
          </a:p>
        </p:txBody>
      </p:sp>
      <p:cxnSp>
        <p:nvCxnSpPr>
          <p:cNvPr id="24" name="Straight Arrow Connector 23"/>
          <p:cNvCxnSpPr>
            <a:stCxn id="20" idx="3"/>
            <a:endCxn id="21" idx="2"/>
          </p:cNvCxnSpPr>
          <p:nvPr/>
        </p:nvCxnSpPr>
        <p:spPr bwMode="auto">
          <a:xfrm>
            <a:off x="6896100" y="5886966"/>
            <a:ext cx="1041400" cy="31234"/>
          </a:xfrm>
          <a:prstGeom prst="straightConnector1">
            <a:avLst/>
          </a:prstGeom>
          <a:noFill/>
          <a:ln w="38100" cap="flat" cmpd="sng" algn="ctr">
            <a:solidFill>
              <a:srgbClr val="FF0000"/>
            </a:solidFill>
            <a:prstDash val="solid"/>
            <a:round/>
            <a:headEnd type="none" w="med" len="med"/>
            <a:tailEnd type="triangle"/>
          </a:ln>
          <a:effectLst/>
        </p:spPr>
      </p:cxnSp>
      <p:pic>
        <p:nvPicPr>
          <p:cNvPr id="15" name="Picture 14" descr="NJ TaxSlayer" title="NJ TaxSlayer"/>
          <p:cNvPicPr>
            <a:picLocks noChangeAspect="1"/>
          </p:cNvPicPr>
          <p:nvPr/>
        </p:nvPicPr>
        <p:blipFill>
          <a:blip r:embed="rId5" cstate="print"/>
          <a:stretch>
            <a:fillRect/>
          </a:stretch>
        </p:blipFill>
        <p:spPr>
          <a:xfrm>
            <a:off x="0" y="1104146"/>
            <a:ext cx="612648" cy="163373"/>
          </a:xfrm>
          <a:prstGeom prst="rect">
            <a:avLst/>
          </a:prstGeom>
        </p:spPr>
      </p:pic>
    </p:spTree>
    <p:extLst>
      <p:ext uri="{BB962C8B-B14F-4D97-AF65-F5344CB8AC3E}">
        <p14:creationId xmlns:p14="http://schemas.microsoft.com/office/powerpoint/2010/main" val="904772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normAutofit/>
          </a:bodyPr>
          <a:lstStyle/>
          <a:p>
            <a:r>
              <a:rPr lang="en-US" altLang="en-US" dirty="0"/>
              <a:t>Rules on Taxability Of Retirement Income - NJ</a:t>
            </a:r>
            <a:endParaRPr lang="en-US" altLang="en-US" sz="2800" dirty="0"/>
          </a:p>
        </p:txBody>
      </p:sp>
      <p:graphicFrame>
        <p:nvGraphicFramePr>
          <p:cNvPr id="5" name="Table 4"/>
          <p:cNvGraphicFramePr>
            <a:graphicFrameLocks noGrp="1"/>
          </p:cNvGraphicFramePr>
          <p:nvPr>
            <p:extLst/>
          </p:nvPr>
        </p:nvGraphicFramePr>
        <p:xfrm>
          <a:off x="609600" y="1600200"/>
          <a:ext cx="8001000" cy="4690971"/>
        </p:xfrm>
        <a:graphic>
          <a:graphicData uri="http://schemas.openxmlformats.org/drawingml/2006/table">
            <a:tbl>
              <a:tblPr/>
              <a:tblGrid>
                <a:gridCol w="3840762">
                  <a:extLst>
                    <a:ext uri="{9D8B030D-6E8A-4147-A177-3AD203B41FA5}">
                      <a16:colId xmlns:a16="http://schemas.microsoft.com/office/drawing/2014/main" val="20000"/>
                    </a:ext>
                  </a:extLst>
                </a:gridCol>
                <a:gridCol w="2407638">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990384">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Contribution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Contribution Made with After-NJ-Tax Money</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Taxable on Distribution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532268">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Employer contributions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rgbClr val="FF0000"/>
                          </a:solidFill>
                          <a:effectLst/>
                          <a:latin typeface="Calibri" pitchFamily="34" charset="0"/>
                          <a:ea typeface="ＭＳ Ｐゴシック" pitchFamily="34" charset="-128"/>
                        </a:rPr>
                        <a:t>N/A</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rgbClr val="0070C0"/>
                          </a:solidFill>
                          <a:effectLst/>
                          <a:latin typeface="Calibri" pitchFamily="34" charset="0"/>
                          <a:ea typeface="ＭＳ Ｐゴシック" pitchFamily="34" charset="-128"/>
                        </a:rPr>
                        <a:t>YES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5740">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Employee contributions paid with pre-tax dollars to 401K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rgbClr val="FF0000"/>
                          </a:solidFill>
                          <a:effectLst/>
                          <a:latin typeface="Calibri" pitchFamily="34" charset="0"/>
                          <a:ea typeface="ＭＳ Ｐゴシック" pitchFamily="34" charset="-128"/>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rgbClr val="0070C0"/>
                          </a:solidFill>
                          <a:effectLst/>
                          <a:latin typeface="Calibri" pitchFamily="34" charset="0"/>
                          <a:ea typeface="ＭＳ Ｐゴシック" pitchFamily="34" charset="-128"/>
                        </a:rPr>
                        <a:t>YES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727">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Employee contributions paid with after-tax dollars (including IRA)</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rgbClr val="FF0000"/>
                          </a:solidFill>
                          <a:effectLst/>
                          <a:latin typeface="Calibri" pitchFamily="34" charset="0"/>
                          <a:ea typeface="ＭＳ Ｐゴシック" pitchFamily="34" charset="-128"/>
                        </a:rPr>
                        <a:t>YES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rgbClr val="0070C0"/>
                          </a:solidFill>
                          <a:effectLst/>
                          <a:latin typeface="Calibri" pitchFamily="34" charset="0"/>
                          <a:ea typeface="ＭＳ Ｐゴシック" pitchFamily="34" charset="-128"/>
                        </a:rPr>
                        <a:t>NO</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5507">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Earnings on both employer &amp; employee contributions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rgbClr val="FF0000"/>
                          </a:solidFill>
                          <a:effectLst/>
                          <a:latin typeface="Calibri" pitchFamily="34" charset="0"/>
                          <a:ea typeface="ＭＳ Ｐゴシック" pitchFamily="34" charset="-128"/>
                        </a:rPr>
                        <a:t>N/A</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rgbClr val="0070C0"/>
                          </a:solidFill>
                          <a:effectLst/>
                          <a:latin typeface="Calibri" pitchFamily="34" charset="0"/>
                          <a:ea typeface="ＭＳ Ｐゴシック" pitchFamily="34" charset="-128"/>
                        </a:rPr>
                        <a:t>YES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8"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dirty="0"/>
          </a:p>
        </p:txBody>
      </p:sp>
    </p:spTree>
    <p:extLst>
      <p:ext uri="{BB962C8B-B14F-4D97-AF65-F5344CB8AC3E}">
        <p14:creationId xmlns:p14="http://schemas.microsoft.com/office/powerpoint/2010/main" val="10340956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IRAs, 403b, 457b, Thrift Savings Plans</a:t>
            </a:r>
            <a:endParaRPr lang="en-US" dirty="0"/>
          </a:p>
        </p:txBody>
      </p:sp>
      <p:sp>
        <p:nvSpPr>
          <p:cNvPr id="3" name="Content Placeholder 2"/>
          <p:cNvSpPr>
            <a:spLocks noGrp="1"/>
          </p:cNvSpPr>
          <p:nvPr>
            <p:ph idx="1"/>
          </p:nvPr>
        </p:nvSpPr>
        <p:spPr>
          <a:xfrm>
            <a:off x="609600" y="1461961"/>
            <a:ext cx="8077200" cy="4862639"/>
          </a:xfrm>
        </p:spPr>
        <p:txBody>
          <a:bodyPr>
            <a:normAutofit fontScale="92500" lnSpcReduction="10000"/>
          </a:bodyPr>
          <a:lstStyle/>
          <a:p>
            <a:r>
              <a:rPr lang="en-US" dirty="0"/>
              <a:t> Distributions from IRAs, 403b, 457b, and Thrift Savings Plans (TSPs) are taxed in NJ except for the portion that represents taxpayer contributions</a:t>
            </a:r>
          </a:p>
          <a:p>
            <a:pPr lvl="1"/>
            <a:r>
              <a:rPr lang="en-US" dirty="0"/>
              <a:t> Contributions were made with after-NJ-tax money, so not taxed upon distribution</a:t>
            </a:r>
          </a:p>
          <a:p>
            <a:r>
              <a:rPr lang="en-US" dirty="0"/>
              <a:t> To determine NJ taxability amount of any of these distributions, the portion of the distribution that represents taxpayer contributions is allocated over expected number of distribution years</a:t>
            </a:r>
          </a:p>
          <a:p>
            <a:r>
              <a:rPr lang="en-US" dirty="0"/>
              <a:t> Taxpayer must know total contributions</a:t>
            </a:r>
          </a:p>
          <a:p>
            <a:pPr lvl="1"/>
            <a:r>
              <a:rPr lang="en-US" dirty="0"/>
              <a:t> May be able to get info for some of these plans from NJ Division of Pensions and Benefits or from plan administrator.  Taxpayers would have to know IRA contributions from their own records</a:t>
            </a:r>
          </a:p>
          <a:p>
            <a:r>
              <a:rPr lang="en-US" dirty="0"/>
              <a:t> Use NJ IRA Worksheet on TaxPrep4Free.org to determine the taxable and nontaxable amounts (if contributions are known)</a:t>
            </a:r>
          </a:p>
          <a:p>
            <a:endParaRPr lang="en-US" dirty="0"/>
          </a:p>
          <a:p>
            <a:pPr marL="0" indent="0">
              <a:buNone/>
            </a:pPr>
            <a:endParaRPr 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17</a:t>
            </a:fld>
            <a:endParaRPr lang="en-US" dirty="0"/>
          </a:p>
        </p:txBody>
      </p:sp>
    </p:spTree>
    <p:extLst>
      <p:ext uri="{BB962C8B-B14F-4D97-AF65-F5344CB8AC3E}">
        <p14:creationId xmlns:p14="http://schemas.microsoft.com/office/powerpoint/2010/main" val="34597759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NJ IRA Worksheet on TaxPrep4Free.org to determine Taxable and Nontaxable Portions of IRAs, 403b, 457b, Thrift Savings Plans</a:t>
            </a:r>
          </a:p>
        </p:txBody>
      </p:sp>
      <p:sp>
        <p:nvSpPr>
          <p:cNvPr id="3" name="Content Placeholder 2"/>
          <p:cNvSpPr>
            <a:spLocks noGrp="1"/>
          </p:cNvSpPr>
          <p:nvPr>
            <p:ph idx="1"/>
          </p:nvPr>
        </p:nvSpPr>
        <p:spPr/>
        <p:txBody>
          <a:bodyPr/>
          <a:lstStyle/>
          <a:p>
            <a:r>
              <a:rPr lang="en-US"/>
              <a:t> </a:t>
            </a:r>
          </a:p>
          <a:p>
            <a:endParaRPr lang="en-US" dirty="0"/>
          </a:p>
        </p:txBody>
      </p:sp>
      <p:sp>
        <p:nvSpPr>
          <p:cNvPr id="4" name="Date Placeholder 3"/>
          <p:cNvSpPr>
            <a:spLocks noGrp="1"/>
          </p:cNvSpPr>
          <p:nvPr>
            <p:ph type="dt" sz="half" idx="10"/>
          </p:nvPr>
        </p:nvSpPr>
        <p:spPr/>
        <p:txBody>
          <a:bodyPr/>
          <a:lstStyle/>
          <a:p>
            <a:r>
              <a:rPr lang="en-US"/>
              <a:t>12-08-2017</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18</a:t>
            </a:fld>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39941"/>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stretch>
            <a:fillRect/>
          </a:stretch>
        </p:blipFill>
        <p:spPr>
          <a:xfrm>
            <a:off x="609600" y="1564357"/>
            <a:ext cx="7896726" cy="4950816"/>
          </a:xfrm>
          <a:prstGeom prst="rect">
            <a:avLst/>
          </a:prstGeom>
        </p:spPr>
      </p:pic>
      <p:sp>
        <p:nvSpPr>
          <p:cNvPr id="14" name="TextBox 13"/>
          <p:cNvSpPr txBox="1"/>
          <p:nvPr/>
        </p:nvSpPr>
        <p:spPr>
          <a:xfrm>
            <a:off x="4142681" y="4972539"/>
            <a:ext cx="3531736"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Enter as adjustments to Lines </a:t>
            </a:r>
          </a:p>
          <a:p>
            <a:r>
              <a:rPr lang="en-US" b="1" dirty="0"/>
              <a:t>19a and 19b on NJ Checklist</a:t>
            </a:r>
          </a:p>
        </p:txBody>
      </p:sp>
      <p:sp>
        <p:nvSpPr>
          <p:cNvPr id="15" name="Oval 5"/>
          <p:cNvSpPr>
            <a:spLocks noChangeArrowheads="1"/>
          </p:cNvSpPr>
          <p:nvPr/>
        </p:nvSpPr>
        <p:spPr bwMode="auto">
          <a:xfrm>
            <a:off x="7976937" y="4745496"/>
            <a:ext cx="436307" cy="19948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6" name="Line 10"/>
          <p:cNvSpPr>
            <a:spLocks noChangeShapeType="1"/>
          </p:cNvSpPr>
          <p:nvPr/>
        </p:nvSpPr>
        <p:spPr bwMode="auto">
          <a:xfrm flipV="1">
            <a:off x="7546177" y="4852141"/>
            <a:ext cx="430760" cy="40546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40144243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609600" y="1527458"/>
            <a:ext cx="7968916" cy="4797142"/>
          </a:xfrm>
          <a:prstGeom prst="rect">
            <a:avLst/>
          </a:prstGeom>
        </p:spPr>
      </p:pic>
      <p:sp>
        <p:nvSpPr>
          <p:cNvPr id="2" name="Title 1"/>
          <p:cNvSpPr>
            <a:spLocks noGrp="1"/>
          </p:cNvSpPr>
          <p:nvPr>
            <p:ph type="title"/>
          </p:nvPr>
        </p:nvSpPr>
        <p:spPr/>
        <p:txBody>
          <a:bodyPr>
            <a:noAutofit/>
          </a:bodyPr>
          <a:lstStyle/>
          <a:p>
            <a:r>
              <a:rPr lang="en-US" sz="3200" dirty="0"/>
              <a:t>Adjustments on NJ Checklist to Reflect Taxable and Nontaxable Portions of IRAs, 403b, 457b, Thrift Savings Plans</a:t>
            </a:r>
          </a:p>
        </p:txBody>
      </p:sp>
      <p:sp>
        <p:nvSpPr>
          <p:cNvPr id="3" name="Content Placeholder 2"/>
          <p:cNvSpPr>
            <a:spLocks noGrp="1"/>
          </p:cNvSpPr>
          <p:nvPr>
            <p:ph idx="1"/>
          </p:nvPr>
        </p:nvSpPr>
        <p:spPr>
          <a:xfrm>
            <a:off x="609600" y="1461961"/>
            <a:ext cx="8077200" cy="4862639"/>
          </a:xfrm>
        </p:spPr>
        <p:txBody>
          <a:bodyPr>
            <a:normAutofit/>
          </a:bodyPr>
          <a:lstStyle/>
          <a:p>
            <a:r>
              <a:rPr lang="en-US" dirty="0"/>
              <a:t> </a:t>
            </a:r>
          </a:p>
          <a:p>
            <a:pPr marL="0" indent="0">
              <a:buNone/>
            </a:pPr>
            <a:endParaRPr lang="en-US" dirty="0"/>
          </a:p>
        </p:txBody>
      </p:sp>
      <p:pic>
        <p:nvPicPr>
          <p:cNvPr id="6"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539941"/>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19</a:t>
            </a:fld>
            <a:endParaRPr lang="en-US" dirty="0"/>
          </a:p>
        </p:txBody>
      </p:sp>
      <p:sp>
        <p:nvSpPr>
          <p:cNvPr id="11" name="TextBox 10"/>
          <p:cNvSpPr txBox="1"/>
          <p:nvPr/>
        </p:nvSpPr>
        <p:spPr>
          <a:xfrm>
            <a:off x="5213492" y="2855440"/>
            <a:ext cx="3365024"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Subtract tax-exempt amount </a:t>
            </a:r>
          </a:p>
          <a:p>
            <a:r>
              <a:rPr lang="en-US" b="1" dirty="0"/>
              <a:t>from Line 19a</a:t>
            </a:r>
          </a:p>
        </p:txBody>
      </p:sp>
      <p:sp>
        <p:nvSpPr>
          <p:cNvPr id="12" name="Oval 5"/>
          <p:cNvSpPr>
            <a:spLocks noChangeArrowheads="1"/>
          </p:cNvSpPr>
          <p:nvPr/>
        </p:nvSpPr>
        <p:spPr bwMode="auto">
          <a:xfrm>
            <a:off x="2631908" y="3501771"/>
            <a:ext cx="397042" cy="25603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3" name="Line 10"/>
          <p:cNvSpPr>
            <a:spLocks noChangeShapeType="1"/>
          </p:cNvSpPr>
          <p:nvPr/>
        </p:nvSpPr>
        <p:spPr bwMode="auto">
          <a:xfrm flipH="1">
            <a:off x="3028950" y="3237710"/>
            <a:ext cx="2126761" cy="26406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4" name="TextBox 13"/>
          <p:cNvSpPr txBox="1"/>
          <p:nvPr/>
        </p:nvSpPr>
        <p:spPr>
          <a:xfrm>
            <a:off x="5670692" y="4829753"/>
            <a:ext cx="2823603" cy="646331"/>
          </a:xfrm>
          <a:prstGeom prst="rect">
            <a:avLst/>
          </a:prstGeom>
          <a:solidFill>
            <a:schemeClr val="accent5">
              <a:lumMod val="75000"/>
            </a:schemeClr>
          </a:solidFill>
          <a:ln>
            <a:solidFill>
              <a:schemeClr val="tx1">
                <a:lumMod val="95000"/>
                <a:lumOff val="5000"/>
              </a:schemeClr>
            </a:solidFill>
          </a:ln>
        </p:spPr>
        <p:txBody>
          <a:bodyPr wrap="square" rtlCol="0">
            <a:spAutoFit/>
          </a:bodyPr>
          <a:lstStyle/>
          <a:p>
            <a:r>
              <a:rPr lang="en-US" b="1" dirty="0"/>
              <a:t>Add tax-exempt amount to Line 19b</a:t>
            </a:r>
          </a:p>
        </p:txBody>
      </p:sp>
      <p:sp>
        <p:nvSpPr>
          <p:cNvPr id="15" name="Oval 5"/>
          <p:cNvSpPr>
            <a:spLocks noChangeArrowheads="1"/>
          </p:cNvSpPr>
          <p:nvPr/>
        </p:nvSpPr>
        <p:spPr bwMode="auto">
          <a:xfrm>
            <a:off x="2571750" y="5532638"/>
            <a:ext cx="436307" cy="19948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6" name="Line 10"/>
          <p:cNvSpPr>
            <a:spLocks noChangeShapeType="1"/>
          </p:cNvSpPr>
          <p:nvPr/>
        </p:nvSpPr>
        <p:spPr bwMode="auto">
          <a:xfrm flipH="1">
            <a:off x="3028950" y="5212875"/>
            <a:ext cx="2664364" cy="42993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48956712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ltLang="en-US" dirty="0"/>
              <a:t>Traditional IRA</a:t>
            </a:r>
          </a:p>
        </p:txBody>
      </p:sp>
      <p:sp>
        <p:nvSpPr>
          <p:cNvPr id="475139" name="Rectangle 3"/>
          <p:cNvSpPr>
            <a:spLocks noGrp="1" noChangeArrowheads="1"/>
          </p:cNvSpPr>
          <p:nvPr>
            <p:ph idx="1"/>
          </p:nvPr>
        </p:nvSpPr>
        <p:spPr>
          <a:xfrm>
            <a:off x="609600" y="1524000"/>
            <a:ext cx="8077200" cy="4800600"/>
          </a:xfrm>
        </p:spPr>
        <p:txBody>
          <a:bodyPr>
            <a:normAutofit/>
          </a:bodyPr>
          <a:lstStyle/>
          <a:p>
            <a:pPr>
              <a:lnSpc>
                <a:spcPct val="80000"/>
              </a:lnSpc>
            </a:pPr>
            <a:r>
              <a:rPr lang="en-US" altLang="en-US" sz="2500" dirty="0"/>
              <a:t> </a:t>
            </a:r>
            <a:r>
              <a:rPr lang="en-US" altLang="en-US" sz="3000" dirty="0"/>
              <a:t>Must have earned income &amp; be &lt; 70½ to contribute</a:t>
            </a:r>
          </a:p>
          <a:p>
            <a:pPr>
              <a:lnSpc>
                <a:spcPct val="80000"/>
              </a:lnSpc>
            </a:pPr>
            <a:r>
              <a:rPr lang="en-US" altLang="en-US" sz="3000" dirty="0"/>
              <a:t> Federal rules: </a:t>
            </a:r>
          </a:p>
          <a:p>
            <a:pPr lvl="1">
              <a:lnSpc>
                <a:spcPct val="80000"/>
              </a:lnSpc>
            </a:pPr>
            <a:r>
              <a:rPr lang="en-US" altLang="en-US" sz="2400" dirty="0"/>
              <a:t> Contributions tax deductible in the year made for Federal </a:t>
            </a:r>
          </a:p>
          <a:p>
            <a:pPr lvl="2">
              <a:lnSpc>
                <a:spcPct val="80000"/>
              </a:lnSpc>
            </a:pPr>
            <a:r>
              <a:rPr lang="en-US" altLang="en-US" sz="2100" dirty="0"/>
              <a:t>Current limit – $5,500/$6,500 if &gt;/= 50 years of age </a:t>
            </a:r>
          </a:p>
          <a:p>
            <a:pPr lvl="2">
              <a:lnSpc>
                <a:spcPct val="80000"/>
              </a:lnSpc>
            </a:pPr>
            <a:r>
              <a:rPr lang="en-US" altLang="en-US" sz="2100" dirty="0"/>
              <a:t>May be reduced based on retirement plan, filing status, income</a:t>
            </a:r>
          </a:p>
          <a:p>
            <a:pPr lvl="2">
              <a:lnSpc>
                <a:spcPct val="80000"/>
              </a:lnSpc>
            </a:pPr>
            <a:r>
              <a:rPr lang="en-US" altLang="en-US" sz="2100" dirty="0"/>
              <a:t>Contributions can be made </a:t>
            </a:r>
            <a:r>
              <a:rPr lang="en-US" sz="2100" dirty="0"/>
              <a:t>up to tax return due date &amp; applied retroactively to tax year</a:t>
            </a:r>
            <a:r>
              <a:rPr lang="en-US" altLang="en-US" sz="2100" dirty="0"/>
              <a:t> </a:t>
            </a:r>
          </a:p>
          <a:p>
            <a:pPr lvl="2">
              <a:lnSpc>
                <a:spcPct val="80000"/>
              </a:lnSpc>
            </a:pPr>
            <a:r>
              <a:rPr lang="en-US" altLang="en-US" sz="2100" dirty="0"/>
              <a:t>Discussed  in depth in Adjustments module</a:t>
            </a:r>
          </a:p>
          <a:p>
            <a:pPr lvl="1">
              <a:lnSpc>
                <a:spcPct val="80000"/>
              </a:lnSpc>
            </a:pPr>
            <a:r>
              <a:rPr lang="en-US" altLang="en-US" sz="2400" dirty="0"/>
              <a:t> Earnings accumulate tax deferred </a:t>
            </a:r>
          </a:p>
          <a:p>
            <a:pPr lvl="1">
              <a:lnSpc>
                <a:spcPct val="80000"/>
              </a:lnSpc>
            </a:pPr>
            <a:r>
              <a:rPr lang="en-US" altLang="en-US" sz="2400" dirty="0"/>
              <a:t> Distributions taxable in the year received</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348377577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3331"/>
            <a:ext cx="8077200" cy="1143000"/>
          </a:xfrm>
        </p:spPr>
        <p:txBody>
          <a:bodyPr/>
          <a:lstStyle/>
          <a:p>
            <a:r>
              <a:rPr lang="en-US" dirty="0"/>
              <a:t>NJ Contributory Pensions</a:t>
            </a:r>
          </a:p>
        </p:txBody>
      </p:sp>
      <p:sp>
        <p:nvSpPr>
          <p:cNvPr id="3" name="Content Placeholder 2"/>
          <p:cNvSpPr>
            <a:spLocks noGrp="1"/>
          </p:cNvSpPr>
          <p:nvPr>
            <p:ph idx="1"/>
          </p:nvPr>
        </p:nvSpPr>
        <p:spPr>
          <a:xfrm>
            <a:off x="609600" y="1559052"/>
            <a:ext cx="8077200" cy="4765548"/>
          </a:xfrm>
        </p:spPr>
        <p:txBody>
          <a:bodyPr>
            <a:normAutofit fontScale="85000" lnSpcReduction="10000"/>
          </a:bodyPr>
          <a:lstStyle/>
          <a:p>
            <a:r>
              <a:rPr lang="en-US" dirty="0"/>
              <a:t> A retirement plan in which employee contributes a portion of base salary into pension plan.  Employer may make contributions also</a:t>
            </a:r>
          </a:p>
          <a:p>
            <a:pPr lvl="1"/>
            <a:r>
              <a:rPr lang="en-US" dirty="0"/>
              <a:t> We see a lot of these for former NJ state and municipality workers</a:t>
            </a:r>
          </a:p>
          <a:p>
            <a:r>
              <a:rPr lang="en-US" dirty="0"/>
              <a:t> At retirement, retiree receives a set amount each month</a:t>
            </a:r>
          </a:p>
          <a:p>
            <a:r>
              <a:rPr lang="en-US" dirty="0"/>
              <a:t> Taxability of distribution depends on whether contributions were taxed when made</a:t>
            </a:r>
          </a:p>
          <a:p>
            <a:r>
              <a:rPr lang="en-US" dirty="0"/>
              <a:t> </a:t>
            </a:r>
            <a:r>
              <a:rPr lang="en-US" u="sng" dirty="0"/>
              <a:t>Federal tax treatment</a:t>
            </a:r>
          </a:p>
          <a:p>
            <a:pPr lvl="1"/>
            <a:r>
              <a:rPr lang="en-US" dirty="0"/>
              <a:t>Employee contributions made prior to 1/1/87 were made with after-tax money that was included in W-2 wages when contributed.  Contributions after 1/1/87 were made with pre-tax money and not included in W-2 wages </a:t>
            </a:r>
          </a:p>
          <a:p>
            <a:pPr lvl="2"/>
            <a:r>
              <a:rPr lang="en-US" dirty="0"/>
              <a:t> Optional pension membership credit purchased before 2002 were also after-tax</a:t>
            </a:r>
          </a:p>
          <a:p>
            <a:pPr lvl="1"/>
            <a:r>
              <a:rPr lang="en-US" dirty="0"/>
              <a:t>At distribution, the pre-tax contributions plus employer contributions and earnings are taxable</a:t>
            </a:r>
          </a:p>
          <a:p>
            <a:pPr lvl="1"/>
            <a:r>
              <a:rPr lang="en-US" dirty="0"/>
              <a:t>After-tax contributions can be recovered evenly over taxpayer’s expected lifetime or combined lifetime with spouse (if joint and survivor annuity)</a:t>
            </a:r>
          </a:p>
          <a:p>
            <a:pPr marL="342900" lvl="1" indent="0">
              <a:buNone/>
            </a:pPr>
            <a:r>
              <a:rPr lang="en-US" dirty="0"/>
              <a:t>    </a:t>
            </a:r>
          </a:p>
          <a:p>
            <a:endParaRPr lang="en-US" dirty="0"/>
          </a:p>
          <a:p>
            <a:pPr marL="0" indent="0">
              <a:buNone/>
            </a:pPr>
            <a:endParaRPr 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36665"/>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20</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1143070"/>
            <a:ext cx="612648" cy="163373"/>
          </a:xfrm>
          <a:prstGeom prst="rect">
            <a:avLst/>
          </a:prstGeom>
        </p:spPr>
      </p:pic>
    </p:spTree>
    <p:extLst>
      <p:ext uri="{BB962C8B-B14F-4D97-AF65-F5344CB8AC3E}">
        <p14:creationId xmlns:p14="http://schemas.microsoft.com/office/powerpoint/2010/main" val="13174758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NJ Contributory Pensions</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Federal after-tax contributions are shown on 1099-R in Box 9b.  Usually current year’s excludable amount is shown in Box 5, and then reflected in the taxable amount shown in Box 2a</a:t>
            </a:r>
          </a:p>
          <a:p>
            <a:pPr lvl="2"/>
            <a:r>
              <a:rPr lang="en-US" dirty="0"/>
              <a:t> If taxable amount is not shown in Box 2a, use the Simplified General Rule Worksheet in TaxSlayer or the Bogart Annuity Calculator on TaxPrep4Free.org to determine the taxable amount, based on the amount in Box 9b</a:t>
            </a:r>
          </a:p>
          <a:p>
            <a:pPr lvl="0"/>
            <a:r>
              <a:rPr lang="en-US" dirty="0"/>
              <a:t> NJ tax treatment </a:t>
            </a:r>
          </a:p>
          <a:p>
            <a:pPr lvl="1"/>
            <a:r>
              <a:rPr lang="en-US" dirty="0"/>
              <a:t> All employee contributions are made with after-NJ-tax money that is included in W-2 NJ State Wages when contributed</a:t>
            </a:r>
          </a:p>
          <a:p>
            <a:pPr lvl="1"/>
            <a:r>
              <a:rPr lang="en-US" dirty="0"/>
              <a:t> Therefore, all employee contributions are tax-exempt upon distribution.  Only employer contributions and earnings are taxable for NJ </a:t>
            </a:r>
          </a:p>
          <a:p>
            <a:pPr lvl="1"/>
            <a:r>
              <a:rPr lang="en-US" dirty="0"/>
              <a:t> To determine the NJ taxable amount, must use total employee contributions amount, not the amount shown in Box 9b</a:t>
            </a:r>
          </a:p>
          <a:p>
            <a:pPr lvl="2"/>
            <a:r>
              <a:rPr lang="en-US" dirty="0"/>
              <a:t> Insert total employee contributions in TaxSlayer Simplified General Rule Worksheet or Bogart Annuity Calculator to determine the NJ taxable and non-taxable amounts of the distribution</a:t>
            </a:r>
          </a:p>
          <a:p>
            <a:r>
              <a:rPr lang="en-US" dirty="0"/>
              <a:t> See Special Topics document “Contributory Pensions” of TaxPrep4Free.org for more details</a:t>
            </a:r>
          </a:p>
          <a:p>
            <a:pPr lvl="1"/>
            <a:endParaRPr lang="en-US" dirty="0"/>
          </a:p>
          <a:p>
            <a:pPr lvl="1"/>
            <a:endParaRPr lang="en-US" dirty="0"/>
          </a:p>
          <a:p>
            <a:endParaRPr lang="en-US" dirty="0"/>
          </a:p>
        </p:txBody>
      </p:sp>
      <p:sp>
        <p:nvSpPr>
          <p:cNvPr id="4" name="Date Placeholder 3"/>
          <p:cNvSpPr>
            <a:spLocks noGrp="1"/>
          </p:cNvSpPr>
          <p:nvPr>
            <p:ph type="dt" sz="half" idx="10"/>
          </p:nvPr>
        </p:nvSpPr>
        <p:spPr/>
        <p:txBody>
          <a:bodyPr/>
          <a:lstStyle/>
          <a:p>
            <a:r>
              <a:rPr lang="en-US"/>
              <a:t>12-08-2017</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21</a:t>
            </a:fld>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36665"/>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NJ TaxSlayer" title="NJ TaxSlayer"/>
          <p:cNvPicPr>
            <a:picLocks noChangeAspect="1"/>
          </p:cNvPicPr>
          <p:nvPr/>
        </p:nvPicPr>
        <p:blipFill>
          <a:blip r:embed="rId4" cstate="print"/>
          <a:stretch>
            <a:fillRect/>
          </a:stretch>
        </p:blipFill>
        <p:spPr>
          <a:xfrm>
            <a:off x="0" y="1143070"/>
            <a:ext cx="612648" cy="163373"/>
          </a:xfrm>
          <a:prstGeom prst="rect">
            <a:avLst/>
          </a:prstGeom>
        </p:spPr>
      </p:pic>
      <p:sp>
        <p:nvSpPr>
          <p:cNvPr id="10" name="TextBox 9" descr="NJ (cont'd)" title="NJ (cont'd)">
            <a:extLst>
              <a:ext uri="{FF2B5EF4-FFF2-40B4-BE49-F238E27FC236}">
                <a16:creationId xmlns:a16="http://schemas.microsoft.com/office/drawing/2014/main" id="{A16F4CFC-934C-40BE-8EAA-5956F4D110DB}"/>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151299722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77200" cy="1339666"/>
          </a:xfrm>
        </p:spPr>
        <p:txBody>
          <a:bodyPr>
            <a:normAutofit/>
          </a:bodyPr>
          <a:lstStyle/>
          <a:p>
            <a:r>
              <a:rPr lang="en-US" dirty="0"/>
              <a:t>Example of NJ Contributory Pension</a:t>
            </a:r>
            <a:endParaRPr lang="en-US" b="0" dirty="0"/>
          </a:p>
        </p:txBody>
      </p:sp>
      <p:sp>
        <p:nvSpPr>
          <p:cNvPr id="3" name="Content Placeholder 2"/>
          <p:cNvSpPr>
            <a:spLocks noGrp="1"/>
          </p:cNvSpPr>
          <p:nvPr>
            <p:ph idx="1"/>
          </p:nvPr>
        </p:nvSpPr>
        <p:spPr>
          <a:xfrm>
            <a:off x="609600" y="1461961"/>
            <a:ext cx="8077200" cy="4862639"/>
          </a:xfrm>
        </p:spPr>
        <p:txBody>
          <a:bodyPr>
            <a:normAutofit fontScale="85000" lnSpcReduction="20000"/>
          </a:bodyPr>
          <a:lstStyle/>
          <a:p>
            <a:pPr marL="0" indent="0">
              <a:buNone/>
            </a:pPr>
            <a:r>
              <a:rPr lang="en-US" sz="2200" dirty="0"/>
              <a:t>1099-R Box 1 Gross Distribution                                 $22,000</a:t>
            </a:r>
          </a:p>
          <a:p>
            <a:pPr marL="0" indent="0">
              <a:buNone/>
            </a:pPr>
            <a:r>
              <a:rPr lang="en-US" sz="2200" dirty="0"/>
              <a:t>1099-R Taxable Amount                                               Blank</a:t>
            </a:r>
          </a:p>
          <a:p>
            <a:pPr marL="0" indent="0">
              <a:buNone/>
            </a:pPr>
            <a:r>
              <a:rPr lang="en-US" sz="2200" dirty="0"/>
              <a:t>1099-R Box 9b Employee Contributions                    $2,000 </a:t>
            </a:r>
          </a:p>
          <a:p>
            <a:pPr marL="0" indent="0">
              <a:buNone/>
            </a:pPr>
            <a:r>
              <a:rPr lang="en-US" sz="2200" dirty="0"/>
              <a:t>     (Federal after-tax contributions amount)</a:t>
            </a:r>
          </a:p>
          <a:p>
            <a:pPr marL="0" indent="0">
              <a:buNone/>
            </a:pPr>
            <a:r>
              <a:rPr lang="en-US" sz="2200" dirty="0"/>
              <a:t>Total Employee Pension Contributions</a:t>
            </a:r>
          </a:p>
          <a:p>
            <a:pPr marL="0" indent="0">
              <a:buNone/>
            </a:pPr>
            <a:r>
              <a:rPr lang="en-US" sz="2200" dirty="0"/>
              <a:t>     (provided by pension administrator or client)    $50,000</a:t>
            </a:r>
          </a:p>
          <a:p>
            <a:pPr marL="0" indent="0">
              <a:buNone/>
            </a:pPr>
            <a:endParaRPr lang="en-US" sz="2200" dirty="0"/>
          </a:p>
          <a:p>
            <a:pPr marL="0" indent="0">
              <a:buNone/>
            </a:pPr>
            <a:r>
              <a:rPr lang="en-US" sz="2200" dirty="0"/>
              <a:t>Using Simplified General Rule Worksheet or Bogart Annuity Calculator:</a:t>
            </a:r>
          </a:p>
          <a:p>
            <a:pPr marL="301752" lvl="1" indent="0">
              <a:buNone/>
            </a:pPr>
            <a:r>
              <a:rPr lang="en-US" dirty="0"/>
              <a:t>Using Federal after-tax contributions of $2,000, the Federal taxable amount of the distribution is $21,908</a:t>
            </a:r>
          </a:p>
          <a:p>
            <a:pPr marL="301752" indent="-256032">
              <a:buNone/>
            </a:pPr>
            <a:r>
              <a:rPr lang="en-US" dirty="0"/>
              <a:t>   </a:t>
            </a:r>
            <a:r>
              <a:rPr lang="en-US" sz="2800" dirty="0"/>
              <a:t>Using total employee contributions of $50,000, the NJ taxable amount of the distribution is $19,692</a:t>
            </a:r>
          </a:p>
          <a:p>
            <a:pPr marL="301752" indent="-256032">
              <a:buNone/>
            </a:pPr>
            <a:r>
              <a:rPr lang="en-US" sz="2100" dirty="0">
                <a:solidFill>
                  <a:srgbClr val="FF0000"/>
                </a:solidFill>
              </a:rPr>
              <a:t>See Special Topics document “NJ Contributory Pension” on TaxPrep4Free.org Preparer Page for help calculating the correct adjustment amounts for NJ 1040 Lines19a and 19b to enter on the NJ Checklist for later entry in TaxSlayer State section</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36665"/>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v1.2</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22</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1143070"/>
            <a:ext cx="612648" cy="163373"/>
          </a:xfrm>
          <a:prstGeom prst="rect">
            <a:avLst/>
          </a:prstGeom>
        </p:spPr>
      </p:pic>
      <p:sp>
        <p:nvSpPr>
          <p:cNvPr id="10" name="TextBox 9" descr="NJ (cont'd)" title="NJ (cont'd)">
            <a:extLst>
              <a:ext uri="{FF2B5EF4-FFF2-40B4-BE49-F238E27FC236}">
                <a16:creationId xmlns:a16="http://schemas.microsoft.com/office/drawing/2014/main" id="{1261B395-9132-4982-A4EB-C0C67CC88D6E}"/>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153387317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p:cNvSpPr>
            <a:spLocks noGrp="1"/>
          </p:cNvSpPr>
          <p:nvPr>
            <p:ph type="title"/>
          </p:nvPr>
        </p:nvSpPr>
        <p:spPr/>
        <p:txBody>
          <a:bodyPr>
            <a:normAutofit/>
          </a:bodyPr>
          <a:lstStyle/>
          <a:p>
            <a:r>
              <a:rPr lang="en-US" altLang="en-US" dirty="0"/>
              <a:t>NJ 3-Year Rule for Pensions</a:t>
            </a:r>
            <a:br>
              <a:rPr lang="en-US" altLang="en-US" dirty="0"/>
            </a:br>
            <a:r>
              <a:rPr lang="en-US" altLang="en-US" dirty="0"/>
              <a:t>Qualifications</a:t>
            </a:r>
          </a:p>
        </p:txBody>
      </p:sp>
      <p:sp>
        <p:nvSpPr>
          <p:cNvPr id="223235" name="Content Placeholder 2"/>
          <p:cNvSpPr>
            <a:spLocks noGrp="1"/>
          </p:cNvSpPr>
          <p:nvPr>
            <p:ph idx="1"/>
          </p:nvPr>
        </p:nvSpPr>
        <p:spPr/>
        <p:txBody>
          <a:bodyPr>
            <a:normAutofit lnSpcReduction="10000"/>
          </a:bodyPr>
          <a:lstStyle/>
          <a:p>
            <a:r>
              <a:rPr lang="en-US" altLang="en-US" dirty="0"/>
              <a:t> May use NJ 3-Year Rule if:</a:t>
            </a:r>
          </a:p>
          <a:p>
            <a:pPr lvl="1"/>
            <a:r>
              <a:rPr lang="en-US" altLang="en-US" dirty="0"/>
              <a:t> Both you </a:t>
            </a:r>
            <a:r>
              <a:rPr lang="en-US" altLang="en-US" b="1" u="sng" dirty="0"/>
              <a:t>and</a:t>
            </a:r>
            <a:r>
              <a:rPr lang="en-US" altLang="en-US" b="1" dirty="0"/>
              <a:t> </a:t>
            </a:r>
            <a:r>
              <a:rPr lang="en-US" altLang="en-US" dirty="0"/>
              <a:t>employer contributed to plan</a:t>
            </a:r>
          </a:p>
          <a:p>
            <a:pPr lvl="1"/>
            <a:r>
              <a:rPr lang="en-US" altLang="en-US" dirty="0"/>
              <a:t> Will recover your contributions within 36 months of 1</a:t>
            </a:r>
            <a:r>
              <a:rPr lang="en-US" altLang="en-US" baseline="30000" dirty="0"/>
              <a:t>st</a:t>
            </a:r>
            <a:r>
              <a:rPr lang="en-US" altLang="en-US" dirty="0"/>
              <a:t> distribution from plan</a:t>
            </a:r>
          </a:p>
          <a:p>
            <a:pPr lvl="2"/>
            <a:r>
              <a:rPr lang="en-US" altLang="en-US" dirty="0"/>
              <a:t>Must be just starting to collect pension</a:t>
            </a:r>
          </a:p>
          <a:p>
            <a:r>
              <a:rPr lang="en-US" altLang="en-US" dirty="0"/>
              <a:t> May exclude all pension distributions from income until distributions = contributions</a:t>
            </a:r>
          </a:p>
          <a:p>
            <a:pPr lvl="1"/>
            <a:r>
              <a:rPr lang="en-US" altLang="en-US" dirty="0"/>
              <a:t> If pension started in middle of year, could be partially taxable in last year of exclusion</a:t>
            </a:r>
          </a:p>
          <a:p>
            <a:r>
              <a:rPr lang="en-US" altLang="en-US" dirty="0"/>
              <a:t> Since Federal taxable amount flows through to NJ 1040 Line 19a, </a:t>
            </a:r>
            <a:r>
              <a:rPr lang="en-US" altLang="en-US" dirty="0">
                <a:solidFill>
                  <a:srgbClr val="FF0000"/>
                </a:solidFill>
              </a:rPr>
              <a:t>c</a:t>
            </a:r>
            <a:r>
              <a:rPr lang="en-US" dirty="0">
                <a:solidFill>
                  <a:srgbClr val="FF0000"/>
                </a:solidFill>
              </a:rPr>
              <a:t>apture the amount that should be tax exempt under the 3-year rule in NJ Checklist Income Subject to Tax section for later entry in TaxSlayer State section</a:t>
            </a:r>
          </a:p>
          <a:p>
            <a:pPr marL="0" indent="0">
              <a:buNone/>
            </a:pPr>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23</a:t>
            </a:fld>
            <a:endParaRPr lang="en-US" dirty="0"/>
          </a:p>
        </p:txBody>
      </p:sp>
    </p:spTree>
    <p:extLst>
      <p:ext uri="{BB962C8B-B14F-4D97-AF65-F5344CB8AC3E}">
        <p14:creationId xmlns:p14="http://schemas.microsoft.com/office/powerpoint/2010/main" val="136925600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p:cNvSpPr>
            <a:spLocks noGrp="1"/>
          </p:cNvSpPr>
          <p:nvPr>
            <p:ph type="title"/>
          </p:nvPr>
        </p:nvSpPr>
        <p:spPr/>
        <p:txBody>
          <a:bodyPr>
            <a:normAutofit/>
          </a:bodyPr>
          <a:lstStyle/>
          <a:p>
            <a:r>
              <a:rPr lang="en-US" altLang="en-US" dirty="0"/>
              <a:t>NJ 3-Year Rule for Pensions</a:t>
            </a:r>
            <a:br>
              <a:rPr lang="en-US" altLang="en-US" dirty="0"/>
            </a:br>
            <a:r>
              <a:rPr lang="en-US" altLang="en-US" dirty="0"/>
              <a:t>Qualifications</a:t>
            </a:r>
          </a:p>
        </p:txBody>
      </p:sp>
      <p:sp>
        <p:nvSpPr>
          <p:cNvPr id="223235" name="Content Placeholder 2"/>
          <p:cNvSpPr>
            <a:spLocks noGrp="1"/>
          </p:cNvSpPr>
          <p:nvPr>
            <p:ph idx="1"/>
          </p:nvPr>
        </p:nvSpPr>
        <p:spPr/>
        <p:txBody>
          <a:bodyPr>
            <a:normAutofit fontScale="85000" lnSpcReduction="20000"/>
          </a:bodyPr>
          <a:lstStyle/>
          <a:p>
            <a:r>
              <a:rPr lang="en-US" altLang="en-US" dirty="0"/>
              <a:t> </a:t>
            </a:r>
            <a:r>
              <a:rPr lang="en-US" dirty="0">
                <a:solidFill>
                  <a:schemeClr val="tx1">
                    <a:lumMod val="95000"/>
                    <a:lumOff val="5000"/>
                  </a:schemeClr>
                </a:solidFill>
              </a:rPr>
              <a:t>Once all contributions are recovered under 3-year rule, all of pension distributions will be taxable for NJ.  </a:t>
            </a:r>
            <a:r>
              <a:rPr lang="en-US" dirty="0">
                <a:solidFill>
                  <a:srgbClr val="FF0000"/>
                </a:solidFill>
              </a:rPr>
              <a:t>Capture the amount of pension income to be added back into taxable NJ pension income on Line 19a in NJ Checklist Income Subject to Tax section for later entry in TaxSlayer State section</a:t>
            </a:r>
          </a:p>
          <a:p>
            <a:endParaRPr lang="en-US" altLang="en-US" dirty="0">
              <a:solidFill>
                <a:srgbClr val="FF0000"/>
              </a:solidFill>
            </a:endParaRPr>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a:p>
            <a:endParaRPr lang="en-US" altLang="en-US" dirty="0"/>
          </a:p>
          <a:p>
            <a:endParaRPr lang="en-US" altLang="en-US" dirty="0"/>
          </a:p>
          <a:p>
            <a:r>
              <a:rPr lang="en-US" altLang="en-US" dirty="0"/>
              <a:t>See “NJ Special Handling” document on TaxPrep4Free.org Preparer page for details on entering 3-year rule  </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32566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24</a:t>
            </a:fld>
            <a:endParaRPr lang="en-US" dirty="0"/>
          </a:p>
        </p:txBody>
      </p:sp>
      <p:pic>
        <p:nvPicPr>
          <p:cNvPr id="5" name="Picture 4"/>
          <p:cNvPicPr>
            <a:picLocks noChangeAspect="1"/>
          </p:cNvPicPr>
          <p:nvPr/>
        </p:nvPicPr>
        <p:blipFill>
          <a:blip r:embed="rId4"/>
          <a:stretch>
            <a:fillRect/>
          </a:stretch>
        </p:blipFill>
        <p:spPr>
          <a:xfrm>
            <a:off x="1447800" y="3107391"/>
            <a:ext cx="6905625" cy="2476500"/>
          </a:xfrm>
          <a:prstGeom prst="rect">
            <a:avLst/>
          </a:prstGeom>
        </p:spPr>
      </p:pic>
      <p:cxnSp>
        <p:nvCxnSpPr>
          <p:cNvPr id="10" name="Straight Arrow Connector 9"/>
          <p:cNvCxnSpPr/>
          <p:nvPr/>
        </p:nvCxnSpPr>
        <p:spPr bwMode="auto">
          <a:xfrm flipV="1">
            <a:off x="806824" y="4937026"/>
            <a:ext cx="2742861" cy="3458"/>
          </a:xfrm>
          <a:prstGeom prst="straightConnector1">
            <a:avLst/>
          </a:prstGeom>
          <a:noFill/>
          <a:ln w="38100" cap="flat" cmpd="sng" algn="ctr">
            <a:solidFill>
              <a:srgbClr val="FF0000"/>
            </a:solidFill>
            <a:prstDash val="solid"/>
            <a:round/>
            <a:headEnd type="none" w="med" len="med"/>
            <a:tailEnd type="triangle"/>
          </a:ln>
          <a:effectLst/>
        </p:spPr>
      </p:cxnSp>
      <p:cxnSp>
        <p:nvCxnSpPr>
          <p:cNvPr id="12" name="Straight Arrow Connector 11"/>
          <p:cNvCxnSpPr/>
          <p:nvPr/>
        </p:nvCxnSpPr>
        <p:spPr bwMode="auto">
          <a:xfrm flipV="1">
            <a:off x="806824" y="5119871"/>
            <a:ext cx="2742861" cy="3458"/>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04159410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tle 1"/>
          <p:cNvSpPr>
            <a:spLocks noGrp="1"/>
          </p:cNvSpPr>
          <p:nvPr>
            <p:ph type="title"/>
          </p:nvPr>
        </p:nvSpPr>
        <p:spPr/>
        <p:txBody>
          <a:bodyPr>
            <a:normAutofit/>
          </a:bodyPr>
          <a:lstStyle/>
          <a:p>
            <a:r>
              <a:rPr lang="en-US" altLang="en-US" dirty="0"/>
              <a:t>NJ Pension Exclusion </a:t>
            </a:r>
            <a:br>
              <a:rPr lang="en-US" altLang="en-US" dirty="0"/>
            </a:br>
            <a:r>
              <a:rPr lang="en-US" altLang="en-US" dirty="0"/>
              <a:t>Qualifications</a:t>
            </a:r>
          </a:p>
        </p:txBody>
      </p:sp>
      <p:sp>
        <p:nvSpPr>
          <p:cNvPr id="208899" name="Content Placeholder 2"/>
          <p:cNvSpPr>
            <a:spLocks noGrp="1"/>
          </p:cNvSpPr>
          <p:nvPr>
            <p:ph idx="1"/>
          </p:nvPr>
        </p:nvSpPr>
        <p:spPr>
          <a:xfrm>
            <a:off x="609600" y="1600200"/>
            <a:ext cx="7924800" cy="4724400"/>
          </a:xfrm>
        </p:spPr>
        <p:txBody>
          <a:bodyPr>
            <a:normAutofit fontScale="92500" lnSpcReduction="20000"/>
          </a:bodyPr>
          <a:lstStyle/>
          <a:p>
            <a:r>
              <a:rPr lang="en-US" altLang="en-US" dirty="0"/>
              <a:t> </a:t>
            </a:r>
            <a:r>
              <a:rPr lang="en-US" altLang="en-US" sz="3000" dirty="0"/>
              <a:t>You &amp;/or spouse/CU partner 62 years+ or  blind or disabled (according to SSA guidelines) on last day of year</a:t>
            </a:r>
          </a:p>
          <a:p>
            <a:pPr lvl="1"/>
            <a:r>
              <a:rPr lang="en-US" altLang="en-US" sz="3000" dirty="0"/>
              <a:t> </a:t>
            </a:r>
            <a:r>
              <a:rPr lang="en-US" altLang="en-US" sz="2800" dirty="0"/>
              <a:t>If only 1 partner qualifies, can still claim up to  maximum pension exclusion.  However, only retirement income of qualified partner can be excluded</a:t>
            </a:r>
          </a:p>
          <a:p>
            <a:pPr lvl="1"/>
            <a:r>
              <a:rPr lang="en-US" altLang="en-US" sz="2800" dirty="0"/>
              <a:t> </a:t>
            </a:r>
            <a:r>
              <a:rPr lang="en-US" altLang="en-US" sz="2800" dirty="0">
                <a:solidFill>
                  <a:srgbClr val="FF0000"/>
                </a:solidFill>
              </a:rPr>
              <a:t>Note the fact that taxpayer and/or spouse is disabled according to SSA guidelines in NJ Checklist Subtractions from Income section for later entry in the State section   </a:t>
            </a:r>
          </a:p>
          <a:p>
            <a:r>
              <a:rPr lang="en-US" altLang="en-US" dirty="0"/>
              <a:t> </a:t>
            </a:r>
            <a:r>
              <a:rPr lang="en-US" altLang="en-US" sz="3200" dirty="0"/>
              <a:t>Total income from NJ 1040 Line 26 $100K or less</a:t>
            </a:r>
          </a:p>
          <a:p>
            <a:pPr>
              <a:buFont typeface="Wingdings" panose="05000000000000000000" pitchFamily="2" charset="2"/>
              <a:buNone/>
            </a:pPr>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25</a:t>
            </a:fld>
            <a:endParaRPr lang="en-US" dirty="0"/>
          </a:p>
        </p:txBody>
      </p:sp>
    </p:spTree>
    <p:extLst>
      <p:ext uri="{BB962C8B-B14F-4D97-AF65-F5344CB8AC3E}">
        <p14:creationId xmlns:p14="http://schemas.microsoft.com/office/powerpoint/2010/main" val="398908937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tle 1"/>
          <p:cNvSpPr>
            <a:spLocks noGrp="1"/>
          </p:cNvSpPr>
          <p:nvPr>
            <p:ph type="title"/>
          </p:nvPr>
        </p:nvSpPr>
        <p:spPr/>
        <p:txBody>
          <a:bodyPr>
            <a:normAutofit/>
          </a:bodyPr>
          <a:lstStyle/>
          <a:p>
            <a:r>
              <a:rPr lang="en-US" altLang="en-US" dirty="0"/>
              <a:t>NJ Pension Exclusion </a:t>
            </a:r>
            <a:br>
              <a:rPr lang="en-US" altLang="en-US" dirty="0"/>
            </a:br>
            <a:r>
              <a:rPr lang="en-US" altLang="en-US" dirty="0"/>
              <a:t>Annual Amounts</a:t>
            </a:r>
          </a:p>
        </p:txBody>
      </p:sp>
      <p:sp>
        <p:nvSpPr>
          <p:cNvPr id="210947" name="Content Placeholder 2"/>
          <p:cNvSpPr>
            <a:spLocks noGrp="1"/>
          </p:cNvSpPr>
          <p:nvPr>
            <p:ph idx="1"/>
          </p:nvPr>
        </p:nvSpPr>
        <p:spPr/>
        <p:txBody>
          <a:bodyPr/>
          <a:lstStyle/>
          <a:p>
            <a:r>
              <a:rPr lang="en-US" altLang="en-US" dirty="0">
                <a:solidFill>
                  <a:srgbClr val="001132"/>
                </a:solidFill>
              </a:rPr>
              <a:t> Based on filing status:</a:t>
            </a:r>
          </a:p>
          <a:p>
            <a:pPr lvl="1"/>
            <a:r>
              <a:rPr lang="en-US" altLang="en-US" dirty="0">
                <a:solidFill>
                  <a:srgbClr val="001132"/>
                </a:solidFill>
              </a:rPr>
              <a:t> $20K/</a:t>
            </a:r>
            <a:r>
              <a:rPr lang="en-US" altLang="en-US" dirty="0">
                <a:solidFill>
                  <a:srgbClr val="FF0000"/>
                </a:solidFill>
              </a:rPr>
              <a:t>$40K (2017)</a:t>
            </a:r>
            <a:r>
              <a:rPr lang="en-US" altLang="en-US" dirty="0">
                <a:solidFill>
                  <a:srgbClr val="001132"/>
                </a:solidFill>
              </a:rPr>
              <a:t> – MFJ</a:t>
            </a:r>
          </a:p>
          <a:p>
            <a:pPr lvl="1"/>
            <a:r>
              <a:rPr lang="en-US" altLang="en-US" dirty="0">
                <a:solidFill>
                  <a:srgbClr val="001132"/>
                </a:solidFill>
              </a:rPr>
              <a:t> $15K</a:t>
            </a:r>
            <a:r>
              <a:rPr lang="en-US" altLang="en-US" dirty="0">
                <a:solidFill>
                  <a:srgbClr val="FF0000"/>
                </a:solidFill>
              </a:rPr>
              <a:t>/$30K (2017) </a:t>
            </a:r>
            <a:r>
              <a:rPr lang="en-US" altLang="en-US" dirty="0">
                <a:solidFill>
                  <a:srgbClr val="001132"/>
                </a:solidFill>
              </a:rPr>
              <a:t>– Single, HOH, QW</a:t>
            </a:r>
          </a:p>
          <a:p>
            <a:pPr lvl="1"/>
            <a:r>
              <a:rPr lang="en-US" altLang="en-US" dirty="0">
                <a:solidFill>
                  <a:srgbClr val="001132"/>
                </a:solidFill>
              </a:rPr>
              <a:t> $10K/</a:t>
            </a:r>
            <a:r>
              <a:rPr lang="en-US" altLang="en-US" dirty="0">
                <a:solidFill>
                  <a:srgbClr val="FF0000"/>
                </a:solidFill>
              </a:rPr>
              <a:t>$20K (2017)</a:t>
            </a:r>
            <a:r>
              <a:rPr lang="en-US" altLang="en-US" dirty="0">
                <a:solidFill>
                  <a:srgbClr val="001132"/>
                </a:solidFill>
              </a:rPr>
              <a:t> – MFS</a:t>
            </a:r>
          </a:p>
          <a:p>
            <a:r>
              <a:rPr lang="en-US" altLang="en-US" dirty="0">
                <a:solidFill>
                  <a:srgbClr val="001132"/>
                </a:solidFill>
              </a:rPr>
              <a:t> Maximum exclusion cannot exceed total Pension, Annuity &amp; IRA Withdrawal amount on NJ 1040 Line 19a</a:t>
            </a:r>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26</a:t>
            </a:fld>
            <a:endParaRPr lang="en-US" dirty="0"/>
          </a:p>
        </p:txBody>
      </p:sp>
    </p:spTree>
    <p:extLst>
      <p:ext uri="{BB962C8B-B14F-4D97-AF65-F5344CB8AC3E}">
        <p14:creationId xmlns:p14="http://schemas.microsoft.com/office/powerpoint/2010/main" val="97839247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le 1"/>
          <p:cNvSpPr>
            <a:spLocks noGrp="1"/>
          </p:cNvSpPr>
          <p:nvPr>
            <p:ph type="title"/>
          </p:nvPr>
        </p:nvSpPr>
        <p:spPr/>
        <p:txBody>
          <a:bodyPr>
            <a:normAutofit fontScale="90000"/>
          </a:bodyPr>
          <a:lstStyle/>
          <a:p>
            <a:r>
              <a:rPr lang="en-US" altLang="en-US" dirty="0"/>
              <a:t>Other Retirement Income Exclusions - </a:t>
            </a:r>
            <a:r>
              <a:rPr lang="en-US" altLang="en-US" sz="3600" dirty="0"/>
              <a:t>NJ1040 Line 27b</a:t>
            </a:r>
          </a:p>
        </p:txBody>
      </p:sp>
      <p:sp>
        <p:nvSpPr>
          <p:cNvPr id="215043" name="Content Placeholder 2"/>
          <p:cNvSpPr>
            <a:spLocks noGrp="1"/>
          </p:cNvSpPr>
          <p:nvPr>
            <p:ph idx="1"/>
          </p:nvPr>
        </p:nvSpPr>
        <p:spPr/>
        <p:txBody>
          <a:bodyPr/>
          <a:lstStyle/>
          <a:p>
            <a:r>
              <a:rPr lang="en-US" altLang="en-US" dirty="0"/>
              <a:t> 2 Parts to Other Retirement Income Exclusions</a:t>
            </a:r>
          </a:p>
          <a:p>
            <a:pPr lvl="1"/>
            <a:r>
              <a:rPr lang="en-US" altLang="en-US" dirty="0"/>
              <a:t> Unclaimed portion of your Pension Exclusion (NJ 1040 line 27a)</a:t>
            </a:r>
          </a:p>
          <a:p>
            <a:pPr lvl="1"/>
            <a:r>
              <a:rPr lang="en-US" altLang="en-US" dirty="0"/>
              <a:t> Special exclusion for taxpayers who are unable to receive SS or RR benefits</a:t>
            </a:r>
          </a:p>
          <a:p>
            <a:r>
              <a:rPr lang="en-US" altLang="en-US" dirty="0"/>
              <a:t> Each part has different eligibility requirements</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27</a:t>
            </a:fld>
            <a:endParaRPr lang="en-US" dirty="0"/>
          </a:p>
        </p:txBody>
      </p:sp>
    </p:spTree>
    <p:extLst>
      <p:ext uri="{BB962C8B-B14F-4D97-AF65-F5344CB8AC3E}">
        <p14:creationId xmlns:p14="http://schemas.microsoft.com/office/powerpoint/2010/main" val="156642572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p:cNvSpPr>
            <a:spLocks noGrp="1"/>
          </p:cNvSpPr>
          <p:nvPr>
            <p:ph type="title"/>
          </p:nvPr>
        </p:nvSpPr>
        <p:spPr>
          <a:xfrm>
            <a:off x="609600" y="304800"/>
            <a:ext cx="8077200" cy="1143000"/>
          </a:xfrm>
        </p:spPr>
        <p:txBody>
          <a:bodyPr>
            <a:normAutofit fontScale="90000"/>
          </a:bodyPr>
          <a:lstStyle/>
          <a:p>
            <a:r>
              <a:rPr lang="en-US" altLang="en-US" sz="4000" dirty="0"/>
              <a:t>Other Retirement Income Exclusions: Unclaimed Pension Exclusion</a:t>
            </a:r>
          </a:p>
        </p:txBody>
      </p:sp>
      <p:sp>
        <p:nvSpPr>
          <p:cNvPr id="217091" name="Content Placeholder 2"/>
          <p:cNvSpPr>
            <a:spLocks noGrp="1"/>
          </p:cNvSpPr>
          <p:nvPr>
            <p:ph idx="1"/>
          </p:nvPr>
        </p:nvSpPr>
        <p:spPr/>
        <p:txBody>
          <a:bodyPr>
            <a:normAutofit/>
          </a:bodyPr>
          <a:lstStyle/>
          <a:p>
            <a:r>
              <a:rPr lang="en-US" altLang="en-US" dirty="0"/>
              <a:t> Did not use maximum Pension Exclusion</a:t>
            </a:r>
          </a:p>
          <a:p>
            <a:r>
              <a:rPr lang="en-US" altLang="en-US" dirty="0"/>
              <a:t> You &amp;/or spouse/CU partner 62 years+</a:t>
            </a:r>
          </a:p>
          <a:p>
            <a:r>
              <a:rPr lang="en-US" altLang="en-US" dirty="0"/>
              <a:t> Total income from NJ 1040 Line 26 $100K or less</a:t>
            </a:r>
          </a:p>
          <a:p>
            <a:r>
              <a:rPr lang="en-US" altLang="en-US" dirty="0"/>
              <a:t> Income from wages, net profit from business, partnership, S corp. income &lt;/= $3K</a:t>
            </a:r>
          </a:p>
          <a:p>
            <a:r>
              <a:rPr lang="en-US" altLang="en-US" dirty="0"/>
              <a:t> Amount will be maximum pension exclusion minus pension exclusion claimed on NJ 1040 Line 27a</a:t>
            </a:r>
          </a:p>
          <a:p>
            <a:pPr>
              <a:buFont typeface="Wingdings" panose="05000000000000000000" pitchFamily="2" charset="2"/>
              <a:buNone/>
            </a:pPr>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28</a:t>
            </a:fld>
            <a:endParaRPr lang="en-US" dirty="0"/>
          </a:p>
        </p:txBody>
      </p:sp>
    </p:spTree>
    <p:extLst>
      <p:ext uri="{BB962C8B-B14F-4D97-AF65-F5344CB8AC3E}">
        <p14:creationId xmlns:p14="http://schemas.microsoft.com/office/powerpoint/2010/main" val="201580539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le 1"/>
          <p:cNvSpPr>
            <a:spLocks noGrp="1"/>
          </p:cNvSpPr>
          <p:nvPr>
            <p:ph type="title"/>
          </p:nvPr>
        </p:nvSpPr>
        <p:spPr>
          <a:xfrm>
            <a:off x="609600" y="304800"/>
            <a:ext cx="8153400" cy="1143000"/>
          </a:xfrm>
        </p:spPr>
        <p:txBody>
          <a:bodyPr/>
          <a:lstStyle/>
          <a:p>
            <a:r>
              <a:rPr lang="en-US" altLang="en-US" sz="3400" dirty="0"/>
              <a:t>NJ Other Retirement Income Exclusions:  For </a:t>
            </a:r>
            <a:br>
              <a:rPr lang="en-US" altLang="en-US" sz="3400" dirty="0"/>
            </a:br>
            <a:r>
              <a:rPr lang="en-US" altLang="en-US" sz="3400" dirty="0"/>
              <a:t>Taxpayers Unable to Receive SS/RR Benefits</a:t>
            </a:r>
          </a:p>
        </p:txBody>
      </p:sp>
      <p:sp>
        <p:nvSpPr>
          <p:cNvPr id="219139" name="Content Placeholder 2"/>
          <p:cNvSpPr>
            <a:spLocks noGrp="1"/>
          </p:cNvSpPr>
          <p:nvPr>
            <p:ph idx="1"/>
          </p:nvPr>
        </p:nvSpPr>
        <p:spPr>
          <a:xfrm>
            <a:off x="609600" y="1524000"/>
            <a:ext cx="8077200" cy="4800600"/>
          </a:xfrm>
        </p:spPr>
        <p:txBody>
          <a:bodyPr>
            <a:normAutofit lnSpcReduction="10000"/>
          </a:bodyPr>
          <a:lstStyle/>
          <a:p>
            <a:r>
              <a:rPr lang="en-US" altLang="en-US" sz="2700" dirty="0"/>
              <a:t> </a:t>
            </a:r>
            <a:r>
              <a:rPr lang="en-US" altLang="en-US" sz="2700" b="1" u="sng" dirty="0"/>
              <a:t>Not</a:t>
            </a:r>
            <a:r>
              <a:rPr lang="en-US" altLang="en-US" sz="2700" dirty="0"/>
              <a:t> related to Pension Exclusion &amp; may claim whether or not you use maximum Pension Exclusion</a:t>
            </a:r>
          </a:p>
          <a:p>
            <a:r>
              <a:rPr lang="en-US" altLang="en-US" sz="2700" dirty="0"/>
              <a:t> Exclusion amounts $6K – MFJ, HOH, QW;  $3K – Single, MFS</a:t>
            </a:r>
          </a:p>
          <a:p>
            <a:r>
              <a:rPr lang="en-US" altLang="en-US" sz="2700" dirty="0"/>
              <a:t> You &amp;/or spouse/CU partner 62 years+</a:t>
            </a:r>
          </a:p>
          <a:p>
            <a:r>
              <a:rPr lang="en-US" altLang="en-US" sz="2700" dirty="0"/>
              <a:t> Unable to receive SS/RR benefits, but would have been eligible for benefits had you fully participated in either program</a:t>
            </a:r>
          </a:p>
          <a:p>
            <a:r>
              <a:rPr lang="en-US" altLang="en-US" sz="2700" dirty="0"/>
              <a:t> Must answer questions under Pension Exclusion in  State section \ Edit \ Enter Myself \ Subtractions from Income for TaxSlayer to determine eligibility</a:t>
            </a:r>
          </a:p>
          <a:p>
            <a:pPr lvl="1">
              <a:buNone/>
            </a:pPr>
            <a:endParaRPr lang="en-US" altLang="en-US" sz="2500"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42675"/>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29</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1030364"/>
            <a:ext cx="612648" cy="163373"/>
          </a:xfrm>
          <a:prstGeom prst="rect">
            <a:avLst/>
          </a:prstGeom>
        </p:spPr>
      </p:pic>
    </p:spTree>
    <p:extLst>
      <p:ext uri="{BB962C8B-B14F-4D97-AF65-F5344CB8AC3E}">
        <p14:creationId xmlns:p14="http://schemas.microsoft.com/office/powerpoint/2010/main" val="36765376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normAutofit/>
          </a:bodyPr>
          <a:lstStyle/>
          <a:p>
            <a:r>
              <a:rPr lang="en-US" altLang="en-US"/>
              <a:t>Traditional IRA</a:t>
            </a:r>
            <a:endParaRPr lang="en-US" altLang="en-US" dirty="0"/>
          </a:p>
        </p:txBody>
      </p:sp>
      <p:sp>
        <p:nvSpPr>
          <p:cNvPr id="475139" name="Rectangle 3"/>
          <p:cNvSpPr>
            <a:spLocks noGrp="1" noChangeArrowheads="1"/>
          </p:cNvSpPr>
          <p:nvPr>
            <p:ph idx="1"/>
          </p:nvPr>
        </p:nvSpPr>
        <p:spPr>
          <a:xfrm>
            <a:off x="609600" y="1524000"/>
            <a:ext cx="8077200" cy="4800600"/>
          </a:xfrm>
        </p:spPr>
        <p:txBody>
          <a:bodyPr>
            <a:normAutofit/>
          </a:bodyPr>
          <a:lstStyle/>
          <a:p>
            <a:pPr>
              <a:lnSpc>
                <a:spcPct val="80000"/>
              </a:lnSpc>
            </a:pPr>
            <a:r>
              <a:rPr lang="en-US" altLang="en-US" sz="3000" dirty="0"/>
              <a:t> NJ rules:</a:t>
            </a:r>
          </a:p>
          <a:p>
            <a:pPr lvl="1">
              <a:lnSpc>
                <a:spcPct val="80000"/>
              </a:lnSpc>
            </a:pPr>
            <a:r>
              <a:rPr lang="en-US" altLang="en-US" sz="2400" dirty="0"/>
              <a:t> Contributions to IRA are not deductible in the year made</a:t>
            </a:r>
          </a:p>
          <a:p>
            <a:pPr lvl="1">
              <a:lnSpc>
                <a:spcPct val="80000"/>
              </a:lnSpc>
            </a:pPr>
            <a:r>
              <a:rPr lang="en-US" altLang="en-US" sz="2400" dirty="0"/>
              <a:t> Therefore, contributions may not be taxable when distributed</a:t>
            </a:r>
          </a:p>
          <a:p>
            <a:pPr lvl="1">
              <a:lnSpc>
                <a:spcPct val="80000"/>
              </a:lnSpc>
            </a:pPr>
            <a:r>
              <a:rPr lang="en-US" altLang="en-US" sz="2400" dirty="0"/>
              <a:t> Earnings accumulate tax deferred, but earnings taxed when distributed</a:t>
            </a:r>
          </a:p>
          <a:p>
            <a:pPr>
              <a:lnSpc>
                <a:spcPct val="80000"/>
              </a:lnSpc>
            </a:pPr>
            <a:r>
              <a:rPr lang="en-US" altLang="en-US" sz="3000" dirty="0"/>
              <a:t> Required Minimum Distribution (RMD) by April 1 following year taxpayer turns 70½ (or 50% penalty)</a:t>
            </a:r>
            <a:endParaRPr lang="en-US" altLang="en-US" sz="3000" dirty="0">
              <a:solidFill>
                <a:srgbClr val="FF0000"/>
              </a:solidFill>
            </a:endParaRPr>
          </a:p>
          <a:p>
            <a:pPr lvl="1">
              <a:lnSpc>
                <a:spcPct val="80000"/>
              </a:lnSpc>
            </a:pPr>
            <a:r>
              <a:rPr lang="en-US" altLang="en-US" dirty="0"/>
              <a:t> </a:t>
            </a:r>
            <a:r>
              <a:rPr lang="en-US" altLang="en-US" sz="2400" dirty="0"/>
              <a:t>If born on or before 6/30 - Take RMD by 12/31 of that year, to avoid having  to take double RMD the next year</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sp>
        <p:nvSpPr>
          <p:cNvPr id="8" name="TextBox 7" descr="NJ (cont'd)" title="NJ (cont'd)">
            <a:extLst>
              <a:ext uri="{FF2B5EF4-FFF2-40B4-BE49-F238E27FC236}">
                <a16:creationId xmlns:a16="http://schemas.microsoft.com/office/drawing/2014/main" id="{11EC0064-269C-445A-96C1-9338B4C5A20A}"/>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26982484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3"/>
          <a:stretch>
            <a:fillRect/>
          </a:stretch>
        </p:blipFill>
        <p:spPr>
          <a:xfrm>
            <a:off x="609600" y="1642533"/>
            <a:ext cx="7527925" cy="4639733"/>
          </a:xfrm>
          <a:prstGeom prst="rect">
            <a:avLst/>
          </a:prstGeom>
        </p:spPr>
      </p:pic>
      <p:sp>
        <p:nvSpPr>
          <p:cNvPr id="2" name="Title 1"/>
          <p:cNvSpPr>
            <a:spLocks noGrp="1"/>
          </p:cNvSpPr>
          <p:nvPr>
            <p:ph type="title"/>
          </p:nvPr>
        </p:nvSpPr>
        <p:spPr>
          <a:xfrm>
            <a:off x="609600" y="228600"/>
            <a:ext cx="8108516" cy="1192213"/>
          </a:xfrm>
        </p:spPr>
        <p:txBody>
          <a:bodyPr>
            <a:normAutofit fontScale="90000"/>
          </a:bodyPr>
          <a:lstStyle/>
          <a:p>
            <a:r>
              <a:rPr lang="en-US" sz="3300" dirty="0"/>
              <a:t>TS – Additional Questions for Other Retirement Income Exclusion</a:t>
            </a:r>
            <a:br>
              <a:rPr lang="en-US" sz="3300" dirty="0"/>
            </a:br>
            <a:r>
              <a:rPr lang="en-US" sz="2700" dirty="0">
                <a:solidFill>
                  <a:srgbClr val="0070C0"/>
                </a:solidFill>
              </a:rPr>
              <a:t>State Section \ Edit \ Enter Myself \ Subtractions from Income</a:t>
            </a:r>
            <a:endParaRPr lang="en-US" sz="3600" dirty="0">
              <a:solidFill>
                <a:srgbClr val="0070C0"/>
              </a:solidFill>
            </a:endParaRP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30</a:t>
            </a:fld>
            <a:endParaRPr lang="en-US" altLang="en-US" dirty="0"/>
          </a:p>
        </p:txBody>
      </p:sp>
      <p:sp>
        <p:nvSpPr>
          <p:cNvPr id="5" name="Date Placeholder 4"/>
          <p:cNvSpPr>
            <a:spLocks noGrp="1"/>
          </p:cNvSpPr>
          <p:nvPr>
            <p:ph type="dt" sz="half" idx="10"/>
          </p:nvPr>
        </p:nvSpPr>
        <p:spPr/>
        <p:txBody>
          <a:bodyPr/>
          <a:lstStyle/>
          <a:p>
            <a:r>
              <a:rPr lang="en-US"/>
              <a:t>12-08-2017</a:t>
            </a:r>
            <a:endParaRPr lang="en-US" dirty="0"/>
          </a:p>
        </p:txBody>
      </p:sp>
      <p:sp>
        <p:nvSpPr>
          <p:cNvPr id="6" name="Footer Placeholder 5"/>
          <p:cNvSpPr>
            <a:spLocks noGrp="1"/>
          </p:cNvSpPr>
          <p:nvPr>
            <p:ph type="ftr" sz="quarter" idx="3"/>
          </p:nvPr>
        </p:nvSpPr>
        <p:spPr/>
        <p:txBody>
          <a:bodyPr/>
          <a:lstStyle/>
          <a:p>
            <a:r>
              <a:rPr lang="en-US"/>
              <a:t>NJ TAX TY2016 v1.2</a:t>
            </a:r>
            <a:endParaRPr lang="en-US" dirty="0"/>
          </a:p>
        </p:txBody>
      </p:sp>
      <p:sp>
        <p:nvSpPr>
          <p:cNvPr id="8" name="TextBox 7"/>
          <p:cNvSpPr txBox="1"/>
          <p:nvPr/>
        </p:nvSpPr>
        <p:spPr>
          <a:xfrm>
            <a:off x="1604441" y="3124200"/>
            <a:ext cx="4198585" cy="646331"/>
          </a:xfrm>
          <a:prstGeom prst="rect">
            <a:avLst/>
          </a:prstGeom>
          <a:solidFill>
            <a:schemeClr val="accent5">
              <a:lumMod val="75000"/>
            </a:schemeClr>
          </a:solidFill>
          <a:ln>
            <a:solidFill>
              <a:srgbClr val="002060"/>
            </a:solidFill>
          </a:ln>
        </p:spPr>
        <p:txBody>
          <a:bodyPr wrap="none" rtlCol="0">
            <a:spAutoFit/>
          </a:bodyPr>
          <a:lstStyle/>
          <a:p>
            <a:r>
              <a:rPr lang="en-US" b="1" dirty="0"/>
              <a:t>Questions to determine eligibility for</a:t>
            </a:r>
          </a:p>
          <a:p>
            <a:r>
              <a:rPr lang="en-US" b="1" dirty="0"/>
              <a:t>Other Retirement Income exclusion</a:t>
            </a:r>
          </a:p>
        </p:txBody>
      </p:sp>
      <p:sp>
        <p:nvSpPr>
          <p:cNvPr id="9" name="Oval 4"/>
          <p:cNvSpPr>
            <a:spLocks noChangeArrowheads="1"/>
          </p:cNvSpPr>
          <p:nvPr/>
        </p:nvSpPr>
        <p:spPr bwMode="auto">
          <a:xfrm>
            <a:off x="6396574" y="4267466"/>
            <a:ext cx="613825"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0" name="Straight Arrow Connector 9"/>
          <p:cNvCxnSpPr/>
          <p:nvPr/>
        </p:nvCxnSpPr>
        <p:spPr bwMode="auto">
          <a:xfrm>
            <a:off x="5803026" y="3771105"/>
            <a:ext cx="593549" cy="496361"/>
          </a:xfrm>
          <a:prstGeom prst="straightConnector1">
            <a:avLst/>
          </a:prstGeom>
          <a:noFill/>
          <a:ln w="38100" cap="flat" cmpd="sng" algn="ctr">
            <a:solidFill>
              <a:srgbClr val="FF0000"/>
            </a:solidFill>
            <a:prstDash val="solid"/>
            <a:round/>
            <a:headEnd type="none" w="med" len="med"/>
            <a:tailEnd type="triangle"/>
          </a:ln>
          <a:effectLst/>
        </p:spPr>
      </p:cxnSp>
      <p:pic>
        <p:nvPicPr>
          <p:cNvPr id="11"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123574"/>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Arrow Connector 15"/>
          <p:cNvCxnSpPr/>
          <p:nvPr/>
        </p:nvCxnSpPr>
        <p:spPr bwMode="auto">
          <a:xfrm flipV="1">
            <a:off x="5803026" y="2820018"/>
            <a:ext cx="574490" cy="304182"/>
          </a:xfrm>
          <a:prstGeom prst="straightConnector1">
            <a:avLst/>
          </a:prstGeom>
          <a:noFill/>
          <a:ln w="38100" cap="flat" cmpd="sng" algn="ctr">
            <a:solidFill>
              <a:srgbClr val="FF0000"/>
            </a:solidFill>
            <a:prstDash val="solid"/>
            <a:round/>
            <a:headEnd type="none" w="med" len="med"/>
            <a:tailEnd type="triangle"/>
          </a:ln>
          <a:effectLst/>
        </p:spPr>
      </p:cxnSp>
      <p:sp>
        <p:nvSpPr>
          <p:cNvPr id="19" name="Oval 7"/>
          <p:cNvSpPr>
            <a:spLocks noChangeArrowheads="1"/>
          </p:cNvSpPr>
          <p:nvPr/>
        </p:nvSpPr>
        <p:spPr bwMode="auto">
          <a:xfrm>
            <a:off x="6396575" y="2627046"/>
            <a:ext cx="5334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pic>
        <p:nvPicPr>
          <p:cNvPr id="13" name="Picture 12" descr="NJ TaxSlayer" title="NJ TaxSlayer"/>
          <p:cNvPicPr>
            <a:picLocks noChangeAspect="1"/>
          </p:cNvPicPr>
          <p:nvPr/>
        </p:nvPicPr>
        <p:blipFill>
          <a:blip r:embed="rId5" cstate="print"/>
          <a:stretch>
            <a:fillRect/>
          </a:stretch>
        </p:blipFill>
        <p:spPr>
          <a:xfrm>
            <a:off x="0" y="996831"/>
            <a:ext cx="612648" cy="163373"/>
          </a:xfrm>
          <a:prstGeom prst="rect">
            <a:avLst/>
          </a:prstGeom>
        </p:spPr>
      </p:pic>
    </p:spTree>
    <p:extLst>
      <p:ext uri="{BB962C8B-B14F-4D97-AF65-F5344CB8AC3E}">
        <p14:creationId xmlns:p14="http://schemas.microsoft.com/office/powerpoint/2010/main" val="12045489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normAutofit/>
          </a:bodyPr>
          <a:lstStyle/>
          <a:p>
            <a:r>
              <a:rPr lang="en-US" altLang="en-US" dirty="0"/>
              <a:t>Railroad Retirement Benefits Tier 2  (Pension Equivalent)</a:t>
            </a:r>
          </a:p>
        </p:txBody>
      </p:sp>
      <p:sp>
        <p:nvSpPr>
          <p:cNvPr id="552963" name="Rectangle 3"/>
          <p:cNvSpPr>
            <a:spLocks noGrp="1" noChangeArrowheads="1"/>
          </p:cNvSpPr>
          <p:nvPr>
            <p:ph idx="1"/>
          </p:nvPr>
        </p:nvSpPr>
        <p:spPr/>
        <p:txBody>
          <a:bodyPr/>
          <a:lstStyle/>
          <a:p>
            <a:pPr>
              <a:lnSpc>
                <a:spcPct val="80000"/>
              </a:lnSpc>
            </a:pPr>
            <a:r>
              <a:rPr lang="en-US" altLang="en-US" sz="3000" dirty="0"/>
              <a:t>  Railroad Retirement Tier 2 (Pub 575)</a:t>
            </a:r>
          </a:p>
          <a:p>
            <a:pPr lvl="1">
              <a:lnSpc>
                <a:spcPct val="80000"/>
              </a:lnSpc>
            </a:pPr>
            <a:r>
              <a:rPr lang="en-US" altLang="en-US" sz="2600" dirty="0"/>
              <a:t>  Reported on RRB-1099-R - Green Form</a:t>
            </a:r>
          </a:p>
          <a:p>
            <a:pPr lvl="1">
              <a:lnSpc>
                <a:spcPct val="80000"/>
              </a:lnSpc>
            </a:pPr>
            <a:r>
              <a:rPr lang="en-US" altLang="en-US" sz="2600" dirty="0"/>
              <a:t>  Same rules as pensions</a:t>
            </a:r>
          </a:p>
          <a:p>
            <a:pPr lvl="1">
              <a:lnSpc>
                <a:spcPct val="80000"/>
              </a:lnSpc>
            </a:pPr>
            <a:endParaRPr lang="en-US" altLang="en-US" sz="2400" dirty="0"/>
          </a:p>
          <a:p>
            <a:pPr>
              <a:lnSpc>
                <a:spcPct val="80000"/>
              </a:lnSpc>
            </a:pPr>
            <a:r>
              <a:rPr lang="en-US" altLang="en-US" sz="3000" dirty="0"/>
              <a:t>  RRB-1099-R Pension (not taxable in NJ)</a:t>
            </a:r>
          </a:p>
          <a:p>
            <a:pPr lvl="1">
              <a:lnSpc>
                <a:spcPct val="80000"/>
              </a:lnSpc>
            </a:pPr>
            <a:r>
              <a:rPr lang="en-US" altLang="en-US" sz="2600" dirty="0"/>
              <a:t> TaxSlayer automatically excludes the railroad retirement pension amount from NJ income</a:t>
            </a:r>
          </a:p>
          <a:p>
            <a:pPr>
              <a:lnSpc>
                <a:spcPct val="80000"/>
              </a:lnSpc>
            </a:pPr>
            <a:endParaRPr lang="en-US" altLang="en-US" sz="2800"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31</a:t>
            </a:fld>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36665"/>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NJ TaxSlayer" title="NJ TaxSlayer"/>
          <p:cNvPicPr>
            <a:picLocks noChangeAspect="1"/>
          </p:cNvPicPr>
          <p:nvPr/>
        </p:nvPicPr>
        <p:blipFill>
          <a:blip r:embed="rId4" cstate="print"/>
          <a:stretch>
            <a:fillRect/>
          </a:stretch>
        </p:blipFill>
        <p:spPr>
          <a:xfrm>
            <a:off x="0" y="1094839"/>
            <a:ext cx="612648" cy="163373"/>
          </a:xfrm>
          <a:prstGeom prst="rect">
            <a:avLst/>
          </a:prstGeom>
        </p:spPr>
      </p:pic>
    </p:spTree>
    <p:extLst>
      <p:ext uri="{BB962C8B-B14F-4D97-AF65-F5344CB8AC3E}">
        <p14:creationId xmlns:p14="http://schemas.microsoft.com/office/powerpoint/2010/main" val="143990317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p:cNvSpPr>
            <a:spLocks noGrp="1"/>
          </p:cNvSpPr>
          <p:nvPr>
            <p:ph type="title"/>
          </p:nvPr>
        </p:nvSpPr>
        <p:spPr/>
        <p:txBody>
          <a:bodyPr>
            <a:normAutofit/>
          </a:bodyPr>
          <a:lstStyle/>
          <a:p>
            <a:r>
              <a:rPr lang="en-US" altLang="en-US" dirty="0"/>
              <a:t>Disability Pension on NJ Return</a:t>
            </a:r>
          </a:p>
        </p:txBody>
      </p:sp>
      <p:sp>
        <p:nvSpPr>
          <p:cNvPr id="223235" name="Content Placeholder 2"/>
          <p:cNvSpPr>
            <a:spLocks noGrp="1"/>
          </p:cNvSpPr>
          <p:nvPr>
            <p:ph idx="1"/>
          </p:nvPr>
        </p:nvSpPr>
        <p:spPr/>
        <p:txBody>
          <a:bodyPr>
            <a:normAutofit fontScale="62500" lnSpcReduction="20000"/>
          </a:bodyPr>
          <a:lstStyle/>
          <a:p>
            <a:r>
              <a:rPr lang="en-US" altLang="en-US" dirty="0"/>
              <a:t> </a:t>
            </a:r>
            <a:r>
              <a:rPr lang="en-US" altLang="en-US" sz="3700" dirty="0"/>
              <a:t>Disability pension is taxed differently in NJ depending on age of recipient</a:t>
            </a:r>
          </a:p>
          <a:p>
            <a:pPr lvl="1"/>
            <a:r>
              <a:rPr lang="en-US" altLang="en-US" dirty="0"/>
              <a:t> </a:t>
            </a:r>
            <a:r>
              <a:rPr lang="en-US" altLang="en-US" sz="3100" dirty="0"/>
              <a:t>Recipient under age 65 – disability pension is tax exempt</a:t>
            </a:r>
          </a:p>
          <a:p>
            <a:pPr lvl="1"/>
            <a:r>
              <a:rPr lang="en-US" altLang="en-US" sz="3100" dirty="0"/>
              <a:t> Recipient age 65 or older – disability pension is treated as a regular pension</a:t>
            </a:r>
          </a:p>
          <a:p>
            <a:r>
              <a:rPr lang="en-US" altLang="en-US" dirty="0"/>
              <a:t> </a:t>
            </a:r>
            <a:r>
              <a:rPr lang="en-US" altLang="en-US" sz="3700" dirty="0"/>
              <a:t>Amount of disability pension flows through to NJ pension line 19a from entry of 1099-R in Federal section</a:t>
            </a:r>
          </a:p>
          <a:p>
            <a:pPr lvl="1"/>
            <a:r>
              <a:rPr lang="en-US" altLang="en-US" dirty="0"/>
              <a:t> </a:t>
            </a:r>
            <a:r>
              <a:rPr lang="en-US" altLang="en-US" sz="3000" dirty="0"/>
              <a:t>Does not matter whether disability pension is treated as pension or wages on the Federal return (i.e. – whether recipient is under or over company minimum retirement age)</a:t>
            </a:r>
          </a:p>
          <a:p>
            <a:r>
              <a:rPr lang="en-US" altLang="en-US" dirty="0"/>
              <a:t> </a:t>
            </a:r>
            <a:r>
              <a:rPr lang="en-US" altLang="en-US" sz="3700" dirty="0">
                <a:solidFill>
                  <a:srgbClr val="FF0000"/>
                </a:solidFill>
              </a:rPr>
              <a:t>If disability should be tax exempt because recipient is under age 65, capture the amount of the disability pension in the NJ Checklist Income Subject to Tax section for entry later in the State section</a:t>
            </a:r>
          </a:p>
          <a:p>
            <a:pPr lvl="1"/>
            <a:r>
              <a:rPr lang="en-US" altLang="en-US" sz="3000" dirty="0"/>
              <a:t>TaxSlayer does not automatically remove this disability pension from NJ 1040 Line 19a for Pensions</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77813"/>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32</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1003363"/>
            <a:ext cx="612648" cy="163373"/>
          </a:xfrm>
          <a:prstGeom prst="rect">
            <a:avLst/>
          </a:prstGeom>
        </p:spPr>
      </p:pic>
    </p:spTree>
    <p:extLst>
      <p:ext uri="{BB962C8B-B14F-4D97-AF65-F5344CB8AC3E}">
        <p14:creationId xmlns:p14="http://schemas.microsoft.com/office/powerpoint/2010/main" val="284007928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p:cNvSpPr>
            <a:spLocks noGrp="1"/>
          </p:cNvSpPr>
          <p:nvPr>
            <p:ph type="title"/>
          </p:nvPr>
        </p:nvSpPr>
        <p:spPr/>
        <p:txBody>
          <a:bodyPr/>
          <a:lstStyle/>
          <a:p>
            <a:r>
              <a:rPr lang="en-US" altLang="en-US"/>
              <a:t>Disability Pension on NJ Return</a:t>
            </a:r>
            <a:endParaRPr lang="en-US" altLang="en-US" dirty="0"/>
          </a:p>
        </p:txBody>
      </p:sp>
      <p:sp>
        <p:nvSpPr>
          <p:cNvPr id="223235" name="Content Placeholder 2"/>
          <p:cNvSpPr>
            <a:spLocks noGrp="1"/>
          </p:cNvSpPr>
          <p:nvPr>
            <p:ph idx="1"/>
          </p:nvPr>
        </p:nvSpPr>
        <p:spPr/>
        <p:txBody>
          <a:bodyPr/>
          <a:lstStyle/>
          <a:p>
            <a:pPr marL="0" indent="0">
              <a:buNone/>
            </a:pPr>
            <a:r>
              <a:rPr lang="en-US" altLang="en-US" dirty="0"/>
              <a:t> </a:t>
            </a:r>
          </a:p>
        </p:txBody>
      </p:sp>
      <p:sp>
        <p:nvSpPr>
          <p:cNvPr id="2" name="Date Placeholder 1"/>
          <p:cNvSpPr>
            <a:spLocks noGrp="1"/>
          </p:cNvSpPr>
          <p:nvPr>
            <p:ph type="dt" sz="half" idx="10"/>
          </p:nvPr>
        </p:nvSpPr>
        <p:spPr/>
        <p:txBody>
          <a:bodyPr/>
          <a:lstStyle/>
          <a:p>
            <a:r>
              <a:rPr lang="en-US"/>
              <a:t>12-08-2017</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33</a:t>
            </a:fld>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1128712" y="1711742"/>
            <a:ext cx="6886575" cy="3233237"/>
          </a:xfrm>
          <a:prstGeom prst="rect">
            <a:avLst/>
          </a:prstGeom>
        </p:spPr>
      </p:pic>
      <p:sp>
        <p:nvSpPr>
          <p:cNvPr id="9" name="Line 10"/>
          <p:cNvSpPr>
            <a:spLocks noChangeShapeType="1"/>
          </p:cNvSpPr>
          <p:nvPr/>
        </p:nvSpPr>
        <p:spPr bwMode="auto">
          <a:xfrm flipV="1">
            <a:off x="1672389" y="3200400"/>
            <a:ext cx="1515979" cy="2406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0" name="TextBox 9" descr="NJ (cont'd)" title="NJ (cont'd)">
            <a:extLst>
              <a:ext uri="{FF2B5EF4-FFF2-40B4-BE49-F238E27FC236}">
                <a16:creationId xmlns:a16="http://schemas.microsoft.com/office/drawing/2014/main" id="{C2CB4F35-9216-4C1D-93FD-7F3A49ECFCF5}"/>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214235751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rotWithShape="1">
          <a:blip r:embed="rId3"/>
          <a:srcRect l="20224" t="6793" r="19457" b="12665"/>
          <a:stretch/>
        </p:blipFill>
        <p:spPr>
          <a:xfrm>
            <a:off x="622300" y="1585913"/>
            <a:ext cx="7578725" cy="4443412"/>
          </a:xfrm>
          <a:prstGeom prst="rect">
            <a:avLst/>
          </a:prstGeom>
        </p:spPr>
      </p:pic>
      <p:pic>
        <p:nvPicPr>
          <p:cNvPr id="7"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a:t>12-08-2017</a:t>
            </a:r>
            <a:endParaRPr lang="en-US" dirty="0"/>
          </a:p>
        </p:txBody>
      </p:sp>
      <p:sp>
        <p:nvSpPr>
          <p:cNvPr id="4" name="Footer Placeholder 3"/>
          <p:cNvSpPr>
            <a:spLocks noGrp="1"/>
          </p:cNvSpPr>
          <p:nvPr>
            <p:ph type="ftr" sz="quarter" idx="3"/>
          </p:nvPr>
        </p:nvSpPr>
        <p:spPr/>
        <p:txBody>
          <a:bodyPr/>
          <a:lstStyle/>
          <a:p>
            <a:r>
              <a:rPr lang="en-US"/>
              <a:t>NJ TAX TY2016 v1.2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34</a:t>
            </a:fld>
            <a:endParaRPr lang="en-US" dirty="0"/>
          </a:p>
        </p:txBody>
      </p:sp>
      <p:sp>
        <p:nvSpPr>
          <p:cNvPr id="20" name="TextBox 19"/>
          <p:cNvSpPr txBox="1"/>
          <p:nvPr/>
        </p:nvSpPr>
        <p:spPr>
          <a:xfrm>
            <a:off x="2057400" y="3543300"/>
            <a:ext cx="4437946" cy="369332"/>
          </a:xfrm>
          <a:prstGeom prst="rect">
            <a:avLst/>
          </a:prstGeom>
          <a:solidFill>
            <a:schemeClr val="accent5">
              <a:lumMod val="75000"/>
            </a:schemeClr>
          </a:solidFill>
          <a:ln>
            <a:solidFill>
              <a:srgbClr val="001132"/>
            </a:solidFill>
          </a:ln>
        </p:spPr>
        <p:txBody>
          <a:bodyPr wrap="none" rtlCol="0">
            <a:spAutoFit/>
          </a:bodyPr>
          <a:lstStyle/>
          <a:p>
            <a:r>
              <a:rPr lang="en-US" b="1" dirty="0"/>
              <a:t>Type of plan distribution received from</a:t>
            </a:r>
          </a:p>
        </p:txBody>
      </p:sp>
      <p:sp>
        <p:nvSpPr>
          <p:cNvPr id="21" name="Oval 20"/>
          <p:cNvSpPr/>
          <p:nvPr/>
        </p:nvSpPr>
        <p:spPr bwMode="auto">
          <a:xfrm>
            <a:off x="609600" y="3727966"/>
            <a:ext cx="342900" cy="406400"/>
          </a:xfrm>
          <a:prstGeom prst="ellipse">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pitchFamily="34" charset="-128"/>
              <a:cs typeface="Arial" charset="0"/>
            </a:endParaRPr>
          </a:p>
        </p:txBody>
      </p:sp>
      <p:cxnSp>
        <p:nvCxnSpPr>
          <p:cNvPr id="24" name="Straight Arrow Connector 23"/>
          <p:cNvCxnSpPr>
            <a:stCxn id="20" idx="1"/>
            <a:endCxn id="21" idx="6"/>
          </p:cNvCxnSpPr>
          <p:nvPr/>
        </p:nvCxnSpPr>
        <p:spPr bwMode="auto">
          <a:xfrm flipH="1">
            <a:off x="952500" y="3727966"/>
            <a:ext cx="1104900" cy="203200"/>
          </a:xfrm>
          <a:prstGeom prst="straightConnector1">
            <a:avLst/>
          </a:prstGeom>
          <a:noFill/>
          <a:ln w="38100" cap="flat" cmpd="sng" algn="ctr">
            <a:solidFill>
              <a:srgbClr val="FF0000"/>
            </a:solidFill>
            <a:prstDash val="solid"/>
            <a:round/>
            <a:headEnd type="none" w="med" len="med"/>
            <a:tailEnd type="triangle"/>
          </a:ln>
          <a:effectLst/>
        </p:spPr>
      </p:cxnSp>
      <p:pic>
        <p:nvPicPr>
          <p:cNvPr id="15" name="Picture 14" descr="NJ TaxSlayer" title="NJ TaxSlayer"/>
          <p:cNvPicPr>
            <a:picLocks noChangeAspect="1"/>
          </p:cNvPicPr>
          <p:nvPr/>
        </p:nvPicPr>
        <p:blipFill>
          <a:blip r:embed="rId5" cstate="print"/>
          <a:stretch>
            <a:fillRect/>
          </a:stretch>
        </p:blipFill>
        <p:spPr>
          <a:xfrm>
            <a:off x="0" y="1104146"/>
            <a:ext cx="612648" cy="163373"/>
          </a:xfrm>
          <a:prstGeom prst="rect">
            <a:avLst/>
          </a:prstGeom>
        </p:spPr>
      </p:pic>
      <p:sp>
        <p:nvSpPr>
          <p:cNvPr id="2" name="Title 1"/>
          <p:cNvSpPr>
            <a:spLocks noGrp="1"/>
          </p:cNvSpPr>
          <p:nvPr>
            <p:ph type="title"/>
          </p:nvPr>
        </p:nvSpPr>
        <p:spPr>
          <a:xfrm>
            <a:off x="609600" y="277813"/>
            <a:ext cx="8318500" cy="1143000"/>
          </a:xfrm>
        </p:spPr>
        <p:txBody>
          <a:bodyPr>
            <a:noAutofit/>
          </a:bodyPr>
          <a:lstStyle/>
          <a:p>
            <a:r>
              <a:rPr lang="en-US" sz="2600" dirty="0"/>
              <a:t>TS – Early Distribution Penalty</a:t>
            </a:r>
            <a:br>
              <a:rPr lang="en-US" sz="2600" dirty="0"/>
            </a:br>
            <a:r>
              <a:rPr lang="en-US" sz="2200" dirty="0">
                <a:solidFill>
                  <a:srgbClr val="0070C0"/>
                </a:solidFill>
              </a:rPr>
              <a:t>Federal section \ Income \ Enter Myself \ IRA/Pension Distributions (1099-R, 1099-SSA) \ Add or Edit a 1099-R \ Form 1099-R Distribution Penalty</a:t>
            </a:r>
          </a:p>
        </p:txBody>
      </p:sp>
    </p:spTree>
    <p:extLst>
      <p:ext uri="{BB962C8B-B14F-4D97-AF65-F5344CB8AC3E}">
        <p14:creationId xmlns:p14="http://schemas.microsoft.com/office/powerpoint/2010/main" val="325705614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altLang="en-US" dirty="0"/>
              <a:t>Roth IRA</a:t>
            </a:r>
          </a:p>
        </p:txBody>
      </p:sp>
      <p:sp>
        <p:nvSpPr>
          <p:cNvPr id="483331" name="Rectangle 3"/>
          <p:cNvSpPr>
            <a:spLocks noGrp="1" noChangeArrowheads="1"/>
          </p:cNvSpPr>
          <p:nvPr>
            <p:ph idx="1"/>
          </p:nvPr>
        </p:nvSpPr>
        <p:spPr/>
        <p:txBody>
          <a:bodyPr>
            <a:normAutofit/>
          </a:bodyPr>
          <a:lstStyle/>
          <a:p>
            <a:r>
              <a:rPr lang="en-US" altLang="en-US" dirty="0"/>
              <a:t> </a:t>
            </a:r>
            <a:r>
              <a:rPr lang="en-US" altLang="en-US" sz="2800" dirty="0"/>
              <a:t>No Required Minimum Distribution (RMD)</a:t>
            </a:r>
          </a:p>
          <a:p>
            <a:pPr lvl="1"/>
            <a:r>
              <a:rPr lang="en-US" altLang="en-US" dirty="0"/>
              <a:t> </a:t>
            </a:r>
            <a:r>
              <a:rPr lang="en-US" altLang="en-US" sz="2400" dirty="0"/>
              <a:t>Amounts withdrawn from Roth IRA cannot be used to satisfy RMD for Traditional IRA</a:t>
            </a:r>
          </a:p>
          <a:p>
            <a:r>
              <a:rPr lang="en-US" altLang="en-US" dirty="0"/>
              <a:t> </a:t>
            </a:r>
            <a:r>
              <a:rPr lang="en-US" altLang="en-US" sz="2800" dirty="0"/>
              <a:t>Earnings accumulate tax free (not just tax deferred)</a:t>
            </a:r>
          </a:p>
          <a:p>
            <a:r>
              <a:rPr lang="en-US" altLang="en-US" sz="2800" dirty="0"/>
              <a:t> Distributions are generally not taxable</a:t>
            </a:r>
          </a:p>
          <a:p>
            <a:pPr lvl="1"/>
            <a:r>
              <a:rPr lang="en-US" altLang="en-US" dirty="0"/>
              <a:t> </a:t>
            </a:r>
            <a:r>
              <a:rPr lang="en-US" altLang="en-US" sz="2400" dirty="0"/>
              <a:t>Exception: Distribution within 5-yr qualifying period from date Roth IRA was first established may be subject to tax on earnings plus 10% early distribution penalty</a:t>
            </a:r>
          </a:p>
          <a:p>
            <a:r>
              <a:rPr lang="en-US" altLang="en-US" dirty="0"/>
              <a:t> </a:t>
            </a:r>
            <a:r>
              <a:rPr lang="en-US" altLang="en-US" sz="2800" dirty="0"/>
              <a:t>Rules for taxability of distributions are the same for NJ</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spTree>
    <p:extLst>
      <p:ext uri="{BB962C8B-B14F-4D97-AF65-F5344CB8AC3E}">
        <p14:creationId xmlns:p14="http://schemas.microsoft.com/office/powerpoint/2010/main" val="95377409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altLang="en-US" dirty="0"/>
              <a:t>401k Plans</a:t>
            </a:r>
          </a:p>
        </p:txBody>
      </p:sp>
      <p:sp>
        <p:nvSpPr>
          <p:cNvPr id="489475" name="Rectangle 3"/>
          <p:cNvSpPr>
            <a:spLocks noGrp="1" noChangeArrowheads="1"/>
          </p:cNvSpPr>
          <p:nvPr>
            <p:ph idx="1"/>
          </p:nvPr>
        </p:nvSpPr>
        <p:spPr/>
        <p:txBody>
          <a:bodyPr/>
          <a:lstStyle/>
          <a:p>
            <a:pPr>
              <a:lnSpc>
                <a:spcPct val="80000"/>
              </a:lnSpc>
            </a:pPr>
            <a:r>
              <a:rPr lang="en-US" altLang="en-US" sz="3000" dirty="0"/>
              <a:t> Employer-sponsored plans</a:t>
            </a:r>
          </a:p>
          <a:p>
            <a:pPr>
              <a:lnSpc>
                <a:spcPct val="80000"/>
              </a:lnSpc>
            </a:pPr>
            <a:r>
              <a:rPr lang="en-US" altLang="en-US" sz="3000" dirty="0"/>
              <a:t> Pre-tax contributions (99.9% of cases)</a:t>
            </a:r>
          </a:p>
          <a:p>
            <a:pPr lvl="1">
              <a:lnSpc>
                <a:spcPct val="80000"/>
              </a:lnSpc>
            </a:pPr>
            <a:r>
              <a:rPr lang="en-US" altLang="en-US" sz="2600" dirty="0"/>
              <a:t> If any contributions were after-tax (unusual), distributions are </a:t>
            </a:r>
            <a:r>
              <a:rPr lang="en-US" altLang="en-US" sz="2600" dirty="0">
                <a:solidFill>
                  <a:srgbClr val="FF0000"/>
                </a:solidFill>
              </a:rPr>
              <a:t>Out Of Scope</a:t>
            </a:r>
          </a:p>
          <a:p>
            <a:pPr>
              <a:lnSpc>
                <a:spcPct val="80000"/>
              </a:lnSpc>
            </a:pPr>
            <a:r>
              <a:rPr lang="en-US" altLang="en-US" sz="3000" dirty="0"/>
              <a:t> Earnings accumulate tax deferred </a:t>
            </a:r>
          </a:p>
          <a:p>
            <a:pPr>
              <a:lnSpc>
                <a:spcPct val="80000"/>
              </a:lnSpc>
            </a:pPr>
            <a:r>
              <a:rPr lang="en-US" altLang="en-US" sz="3000" dirty="0"/>
              <a:t> Distributions taxable in the year received</a:t>
            </a:r>
          </a:p>
          <a:p>
            <a:pPr>
              <a:lnSpc>
                <a:spcPct val="80000"/>
              </a:lnSpc>
            </a:pPr>
            <a:r>
              <a:rPr lang="en-US" altLang="en-US" sz="3000" dirty="0"/>
              <a:t> Required Minimum Distribution (RMD) by April 1 following the first year after the later of:</a:t>
            </a:r>
          </a:p>
          <a:p>
            <a:pPr lvl="1">
              <a:lnSpc>
                <a:spcPct val="80000"/>
              </a:lnSpc>
            </a:pPr>
            <a:r>
              <a:rPr lang="en-US" altLang="en-US" sz="2600" dirty="0"/>
              <a:t> Year taxpayer turns 70½ OR</a:t>
            </a:r>
          </a:p>
          <a:p>
            <a:pPr lvl="1">
              <a:lnSpc>
                <a:spcPct val="80000"/>
              </a:lnSpc>
            </a:pPr>
            <a:r>
              <a:rPr lang="en-US" altLang="en-US" sz="2600" dirty="0"/>
              <a:t> Year in which taxpayer retires</a:t>
            </a:r>
          </a:p>
          <a:p>
            <a:pPr>
              <a:lnSpc>
                <a:spcPct val="80000"/>
              </a:lnSpc>
            </a:pPr>
            <a:r>
              <a:rPr lang="en-US" altLang="en-US" sz="3000" dirty="0"/>
              <a:t> Contributions are pre tax in NJ starting 1/1/84</a:t>
            </a:r>
          </a:p>
          <a:p>
            <a:pPr>
              <a:lnSpc>
                <a:spcPct val="80000"/>
              </a:lnSpc>
            </a:pPr>
            <a:endParaRPr lang="en-US" altLang="en-US" sz="2800" dirty="0"/>
          </a:p>
        </p:txBody>
      </p:sp>
      <p:pic>
        <p:nvPicPr>
          <p:cNvPr id="489477" name="Picture 2" descr="http://www.speedysigns.com/images/decals/400c/Speedy/SHAPES/NOSYMB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6567" y="2850444"/>
            <a:ext cx="388056" cy="388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spTree>
    <p:extLst>
      <p:ext uri="{BB962C8B-B14F-4D97-AF65-F5344CB8AC3E}">
        <p14:creationId xmlns:p14="http://schemas.microsoft.com/office/powerpoint/2010/main" val="21257821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r>
              <a:rPr lang="en-US" altLang="en-US" dirty="0"/>
              <a:t>1099-R Distributions</a:t>
            </a:r>
          </a:p>
        </p:txBody>
      </p:sp>
      <p:sp>
        <p:nvSpPr>
          <p:cNvPr id="495619" name="Rectangle 3"/>
          <p:cNvSpPr>
            <a:spLocks noGrp="1" noChangeArrowheads="1"/>
          </p:cNvSpPr>
          <p:nvPr>
            <p:ph idx="1"/>
          </p:nvPr>
        </p:nvSpPr>
        <p:spPr/>
        <p:txBody>
          <a:bodyPr>
            <a:normAutofit fontScale="62500" lnSpcReduction="20000"/>
          </a:bodyPr>
          <a:lstStyle/>
          <a:p>
            <a:r>
              <a:rPr lang="en-US" altLang="en-US" dirty="0"/>
              <a:t> </a:t>
            </a:r>
            <a:r>
              <a:rPr lang="en-US" altLang="en-US" sz="3500" dirty="0"/>
              <a:t>Box 7 is checked if distribution is from an IRA/SEP/Simple plan</a:t>
            </a:r>
          </a:p>
          <a:p>
            <a:pPr lvl="1"/>
            <a:r>
              <a:rPr lang="en-US" altLang="en-US" dirty="0"/>
              <a:t> </a:t>
            </a:r>
            <a:r>
              <a:rPr lang="en-US" altLang="en-US" sz="2600" dirty="0"/>
              <a:t>IRA distributions are reported on a different line (1040 Line 15) than pension/annuity distributions (1040 Line 16)</a:t>
            </a:r>
          </a:p>
          <a:p>
            <a:pPr lvl="1"/>
            <a:r>
              <a:rPr lang="en-US" altLang="en-US" sz="2600" dirty="0"/>
              <a:t> All 1099-R distributions are reported on NJ 1040 Line 19 </a:t>
            </a:r>
          </a:p>
          <a:p>
            <a:r>
              <a:rPr lang="en-US" altLang="en-US" sz="3500" dirty="0"/>
              <a:t> Total Employee Contributions in Box 9b – the amount reported here is not taxable but must be allocated across expected life of pension</a:t>
            </a:r>
          </a:p>
          <a:p>
            <a:pPr lvl="1"/>
            <a:r>
              <a:rPr lang="en-US" altLang="en-US" dirty="0"/>
              <a:t> </a:t>
            </a:r>
            <a:r>
              <a:rPr lang="en-US" altLang="en-US" sz="2600" dirty="0"/>
              <a:t>Used when completing Simplified General Rule Worksheet</a:t>
            </a:r>
          </a:p>
          <a:p>
            <a:r>
              <a:rPr lang="en-US" altLang="en-US" dirty="0"/>
              <a:t> </a:t>
            </a:r>
            <a:r>
              <a:rPr lang="en-US" altLang="en-US" sz="3500" dirty="0"/>
              <a:t>IRA contributions not taxed in NJ when distributed (after-tax contributions) </a:t>
            </a:r>
          </a:p>
          <a:p>
            <a:r>
              <a:rPr lang="en-US" altLang="en-US" sz="3500" dirty="0"/>
              <a:t> NJ taxes certain 1099-R distributions differently than Federal</a:t>
            </a:r>
          </a:p>
          <a:p>
            <a:pPr lvl="1"/>
            <a:r>
              <a:rPr lang="en-US" altLang="en-US" dirty="0"/>
              <a:t> </a:t>
            </a:r>
            <a:r>
              <a:rPr lang="en-US" altLang="en-US" sz="2600" dirty="0"/>
              <a:t>Military pensions taxable for Federal, tax exempt in NJ </a:t>
            </a:r>
            <a:r>
              <a:rPr lang="en-US" altLang="en-US" sz="2600" dirty="0">
                <a:solidFill>
                  <a:srgbClr val="FF0000"/>
                </a:solidFill>
              </a:rPr>
              <a:t>*</a:t>
            </a:r>
            <a:endParaRPr lang="en-US" altLang="en-US" sz="2600" dirty="0"/>
          </a:p>
          <a:p>
            <a:pPr lvl="1"/>
            <a:r>
              <a:rPr lang="en-US" altLang="en-US" sz="2600" dirty="0"/>
              <a:t> Railroad Retirement pensions taxable for Federal, tax exempt in NJ </a:t>
            </a:r>
            <a:r>
              <a:rPr lang="en-US" altLang="en-US" sz="2600" dirty="0">
                <a:solidFill>
                  <a:srgbClr val="FF0000"/>
                </a:solidFill>
              </a:rPr>
              <a:t>*</a:t>
            </a:r>
            <a:endParaRPr lang="en-US" altLang="en-US" sz="2600" dirty="0"/>
          </a:p>
          <a:p>
            <a:pPr lvl="1"/>
            <a:r>
              <a:rPr lang="en-US" altLang="en-US" sz="2600" dirty="0"/>
              <a:t> Disability pensions for people under company minimum retirement age are treated as taxable wages for Federal, while tax exempt in NJ for people under 65</a:t>
            </a:r>
          </a:p>
          <a:p>
            <a:pPr lvl="1"/>
            <a:endParaRPr lang="en-US" altLang="en-US" sz="2600" dirty="0">
              <a:solidFill>
                <a:srgbClr val="FF0000"/>
              </a:solidFill>
            </a:endParaRPr>
          </a:p>
          <a:p>
            <a:pPr marL="342900" lvl="1" indent="0">
              <a:buNone/>
            </a:pPr>
            <a:r>
              <a:rPr lang="en-US" altLang="en-US" sz="2600" dirty="0">
                <a:solidFill>
                  <a:srgbClr val="FF0000"/>
                </a:solidFill>
              </a:rPr>
              <a:t>* Covered in later slides</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143273065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Title 1"/>
          <p:cNvSpPr>
            <a:spLocks noGrp="1"/>
          </p:cNvSpPr>
          <p:nvPr>
            <p:ph type="title"/>
          </p:nvPr>
        </p:nvSpPr>
        <p:spPr/>
        <p:txBody>
          <a:bodyPr>
            <a:normAutofit/>
          </a:bodyPr>
          <a:lstStyle/>
          <a:p>
            <a:r>
              <a:rPr lang="en-US" altLang="en-US" dirty="0"/>
              <a:t>Distribution from Retirement Form 1099-R – TS Tips</a:t>
            </a:r>
            <a:endParaRPr lang="en-US" altLang="en-US" sz="3200" dirty="0"/>
          </a:p>
        </p:txBody>
      </p:sp>
      <p:sp>
        <p:nvSpPr>
          <p:cNvPr id="3" name="Content Placeholder 2"/>
          <p:cNvSpPr>
            <a:spLocks noGrp="1"/>
          </p:cNvSpPr>
          <p:nvPr>
            <p:ph idx="1"/>
          </p:nvPr>
        </p:nvSpPr>
        <p:spPr/>
        <p:txBody>
          <a:bodyPr>
            <a:normAutofit lnSpcReduction="10000"/>
          </a:bodyPr>
          <a:lstStyle/>
          <a:p>
            <a:pPr>
              <a:defRPr/>
            </a:pPr>
            <a:r>
              <a:rPr lang="en-US" sz="2600" dirty="0"/>
              <a:t> </a:t>
            </a:r>
            <a:r>
              <a:rPr lang="en-US" sz="2800" dirty="0"/>
              <a:t>If total distribution, check box in 2b </a:t>
            </a:r>
          </a:p>
          <a:p>
            <a:pPr>
              <a:defRPr/>
            </a:pPr>
            <a:r>
              <a:rPr lang="en-US" sz="2800" dirty="0"/>
              <a:t> Enter any codes in Box 7 </a:t>
            </a:r>
          </a:p>
          <a:p>
            <a:pPr>
              <a:defRPr/>
            </a:pPr>
            <a:r>
              <a:rPr lang="en-US" sz="2200" dirty="0"/>
              <a:t> </a:t>
            </a:r>
            <a:r>
              <a:rPr lang="en-US" sz="2800" dirty="0"/>
              <a:t>For IRA distributions - check IRA/SEP/Simple 1099-R  box </a:t>
            </a:r>
          </a:p>
          <a:p>
            <a:pPr>
              <a:defRPr/>
            </a:pPr>
            <a:r>
              <a:rPr lang="en-US" sz="2200" dirty="0"/>
              <a:t> </a:t>
            </a:r>
            <a:r>
              <a:rPr lang="en-US" sz="2800" dirty="0"/>
              <a:t>TaxSlayer transfers gross amount of pension to 1040 Line 16a &amp; taxable amount to Line 16b; if distribution is from an IRA (based on check in box 7), gross amount will transfer to Line 15a &amp; taxable amount to Line 15b</a:t>
            </a:r>
          </a:p>
          <a:p>
            <a:pPr>
              <a:defRPr/>
            </a:pPr>
            <a:r>
              <a:rPr lang="en-US" sz="2800" dirty="0"/>
              <a:t> Taxable amounts from Federal 1040 Lines 15b and 16b transfer to NJ 1040 Line 19a</a:t>
            </a:r>
          </a:p>
          <a:p>
            <a:pPr marL="342900" lvl="1" indent="0">
              <a:buNone/>
              <a:defRPr/>
            </a:pPr>
            <a:endParaRPr lang="en-US" sz="2800" dirty="0"/>
          </a:p>
          <a:p>
            <a:pPr marL="0" indent="0">
              <a:spcBef>
                <a:spcPct val="30000"/>
              </a:spcBef>
              <a:buClrTx/>
              <a:buSzTx/>
              <a:buFont typeface="Wingdings" panose="05000000000000000000" pitchFamily="2" charset="2"/>
              <a:buNone/>
              <a:defRPr/>
            </a:pPr>
            <a:endParaRPr lang="en-US" sz="2800" dirty="0"/>
          </a:p>
          <a:p>
            <a:pPr>
              <a:defRPr/>
            </a:pPr>
            <a:endParaRPr lang="en-US" sz="2800" dirty="0"/>
          </a:p>
        </p:txBody>
      </p:sp>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4" name="Footer Placeholder 3"/>
          <p:cNvSpPr>
            <a:spLocks noGrp="1"/>
          </p:cNvSpPr>
          <p:nvPr>
            <p:ph type="ftr" sz="quarter" idx="3"/>
          </p:nvPr>
        </p:nvSpPr>
        <p:spPr/>
        <p:txBody>
          <a:bodyPr/>
          <a:lstStyle/>
          <a:p>
            <a:r>
              <a:rPr lang="en-US"/>
              <a:t>NJ TAX TY2016 v1.2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7</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1169849"/>
            <a:ext cx="612648" cy="163373"/>
          </a:xfrm>
          <a:prstGeom prst="rect">
            <a:avLst/>
          </a:prstGeom>
        </p:spPr>
      </p:pic>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77814"/>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9968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Title 1"/>
          <p:cNvSpPr>
            <a:spLocks noGrp="1"/>
          </p:cNvSpPr>
          <p:nvPr>
            <p:ph type="title"/>
          </p:nvPr>
        </p:nvSpPr>
        <p:spPr/>
        <p:txBody>
          <a:bodyPr>
            <a:normAutofit/>
          </a:bodyPr>
          <a:lstStyle/>
          <a:p>
            <a:r>
              <a:rPr lang="en-US" altLang="en-US" dirty="0"/>
              <a:t>Public Safety Officer Pension</a:t>
            </a:r>
          </a:p>
        </p:txBody>
      </p:sp>
      <p:sp>
        <p:nvSpPr>
          <p:cNvPr id="540675" name="Content Placeholder 2"/>
          <p:cNvSpPr>
            <a:spLocks noGrp="1"/>
          </p:cNvSpPr>
          <p:nvPr>
            <p:ph idx="1"/>
          </p:nvPr>
        </p:nvSpPr>
        <p:spPr>
          <a:xfrm>
            <a:off x="609600" y="1524000"/>
            <a:ext cx="8077200" cy="4648200"/>
          </a:xfrm>
        </p:spPr>
        <p:txBody>
          <a:bodyPr>
            <a:normAutofit fontScale="62500" lnSpcReduction="20000"/>
          </a:bodyPr>
          <a:lstStyle/>
          <a:p>
            <a:r>
              <a:rPr lang="en-US" altLang="en-US" sz="4000" dirty="0"/>
              <a:t> </a:t>
            </a:r>
            <a:r>
              <a:rPr lang="en-US" altLang="en-US" sz="4200" dirty="0"/>
              <a:t>When accident, health or long-term care insurance premiums are deducted directly from pension check, a former Public  Safety Officer is allowed up to a $3,000 reduction in taxable income</a:t>
            </a:r>
          </a:p>
          <a:p>
            <a:r>
              <a:rPr lang="en-US" altLang="en-US" sz="4500" dirty="0"/>
              <a:t> Enter in </a:t>
            </a:r>
            <a:r>
              <a:rPr lang="en-US" sz="4500" dirty="0"/>
              <a:t>Federal section \ Income \ Enter Myself \ IRA/Pension Distributions (1099-R, 1099-SSA)  </a:t>
            </a:r>
            <a:endParaRPr lang="en-US" altLang="en-US" sz="4500" dirty="0"/>
          </a:p>
          <a:p>
            <a:pPr lvl="1"/>
            <a:r>
              <a:rPr lang="en-US" altLang="en-US" sz="3700" dirty="0"/>
              <a:t> Do not include the insurance premiums (up to $3,000) in the taxable amount entered in Box 2a</a:t>
            </a:r>
            <a:endParaRPr lang="en-US" altLang="en-US" sz="3400" dirty="0"/>
          </a:p>
          <a:p>
            <a:pPr lvl="1"/>
            <a:r>
              <a:rPr lang="en-US" altLang="en-US" sz="3500" dirty="0"/>
              <a:t> Click on Options under Box 2a to enter the amount of premiums to be excluded from taxable income</a:t>
            </a:r>
          </a:p>
          <a:p>
            <a:pPr lvl="1"/>
            <a:r>
              <a:rPr lang="en-US" altLang="en-US" sz="3500" dirty="0"/>
              <a:t> </a:t>
            </a:r>
            <a:r>
              <a:rPr lang="en-US" altLang="en-US" sz="3400" dirty="0"/>
              <a:t>Amounts entered as nontaxable cannot also be included on Schedule A as medical expenses</a:t>
            </a:r>
          </a:p>
          <a:p>
            <a:pPr marL="0" indent="0">
              <a:buNone/>
            </a:pPr>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73152"/>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NJ TaxSlayer" title="NJ TaxSlayer"/>
          <p:cNvPicPr>
            <a:picLocks noChangeAspect="1"/>
          </p:cNvPicPr>
          <p:nvPr/>
        </p:nvPicPr>
        <p:blipFill>
          <a:blip r:embed="rId4" cstate="print"/>
          <a:stretch>
            <a:fillRect/>
          </a:stretch>
        </p:blipFill>
        <p:spPr>
          <a:xfrm>
            <a:off x="0" y="1023213"/>
            <a:ext cx="612648" cy="163373"/>
          </a:xfrm>
          <a:prstGeom prst="rect">
            <a:avLst/>
          </a:prstGeom>
        </p:spPr>
      </p:pic>
    </p:spTree>
    <p:extLst>
      <p:ext uri="{BB962C8B-B14F-4D97-AF65-F5344CB8AC3E}">
        <p14:creationId xmlns:p14="http://schemas.microsoft.com/office/powerpoint/2010/main" val="305284614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Title 1"/>
          <p:cNvSpPr>
            <a:spLocks noGrp="1"/>
          </p:cNvSpPr>
          <p:nvPr>
            <p:ph type="title"/>
          </p:nvPr>
        </p:nvSpPr>
        <p:spPr>
          <a:xfrm>
            <a:off x="609600" y="277812"/>
            <a:ext cx="8077200" cy="1379537"/>
          </a:xfrm>
        </p:spPr>
        <p:txBody>
          <a:bodyPr>
            <a:normAutofit/>
          </a:bodyPr>
          <a:lstStyle/>
          <a:p>
            <a:r>
              <a:rPr lang="en-US" altLang="en-US"/>
              <a:t>Public Safety Officer Pension</a:t>
            </a:r>
            <a:endParaRPr lang="en-US" altLang="en-US" sz="1600" b="0" dirty="0"/>
          </a:p>
        </p:txBody>
      </p:sp>
      <p:sp>
        <p:nvSpPr>
          <p:cNvPr id="540675" name="Content Placeholder 2"/>
          <p:cNvSpPr>
            <a:spLocks noGrp="1"/>
          </p:cNvSpPr>
          <p:nvPr>
            <p:ph idx="1"/>
          </p:nvPr>
        </p:nvSpPr>
        <p:spPr>
          <a:xfrm>
            <a:off x="609600" y="1524000"/>
            <a:ext cx="8534400" cy="1254960"/>
          </a:xfrm>
        </p:spPr>
        <p:txBody>
          <a:bodyPr>
            <a:normAutofit/>
          </a:bodyPr>
          <a:lstStyle/>
          <a:p>
            <a:r>
              <a:rPr lang="en-US" sz="2500" dirty="0">
                <a:solidFill>
                  <a:srgbClr val="FF0000"/>
                </a:solidFill>
              </a:rPr>
              <a:t> Capture premium amount in NJ Checklist Income Subject to Tax and Subtractions from Income sections for later entry in the TaxSlayer State section</a:t>
            </a:r>
            <a:endParaRPr lang="en-US" altLang="en-US" sz="2500" dirty="0"/>
          </a:p>
          <a:p>
            <a:pPr>
              <a:buFont typeface="Wingdings" panose="05000000000000000000" pitchFamily="2" charset="2"/>
              <a:buNone/>
            </a:pPr>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pic>
        <p:nvPicPr>
          <p:cNvPr id="5" name="Picture 4"/>
          <p:cNvPicPr>
            <a:picLocks noChangeAspect="1"/>
          </p:cNvPicPr>
          <p:nvPr/>
        </p:nvPicPr>
        <p:blipFill>
          <a:blip r:embed="rId3"/>
          <a:stretch>
            <a:fillRect/>
          </a:stretch>
        </p:blipFill>
        <p:spPr>
          <a:xfrm>
            <a:off x="1109659" y="2717804"/>
            <a:ext cx="7577136" cy="1933283"/>
          </a:xfrm>
          <a:prstGeom prst="rect">
            <a:avLst/>
          </a:prstGeom>
        </p:spPr>
      </p:pic>
      <p:pic>
        <p:nvPicPr>
          <p:cNvPr id="7" name="Picture 6"/>
          <p:cNvPicPr>
            <a:picLocks noChangeAspect="1"/>
          </p:cNvPicPr>
          <p:nvPr/>
        </p:nvPicPr>
        <p:blipFill rotWithShape="1">
          <a:blip r:embed="rId4"/>
          <a:srcRect l="-206" t="573" r="206" b="26387"/>
          <a:stretch/>
        </p:blipFill>
        <p:spPr>
          <a:xfrm>
            <a:off x="1109659" y="4651087"/>
            <a:ext cx="7577135" cy="1846695"/>
          </a:xfrm>
          <a:prstGeom prst="rect">
            <a:avLst/>
          </a:prstGeom>
        </p:spPr>
      </p:pic>
      <p:cxnSp>
        <p:nvCxnSpPr>
          <p:cNvPr id="10" name="Straight Arrow Connector 9"/>
          <p:cNvCxnSpPr/>
          <p:nvPr/>
        </p:nvCxnSpPr>
        <p:spPr bwMode="auto">
          <a:xfrm flipV="1">
            <a:off x="609600" y="4014139"/>
            <a:ext cx="2590800" cy="27709"/>
          </a:xfrm>
          <a:prstGeom prst="straightConnector1">
            <a:avLst/>
          </a:prstGeom>
          <a:noFill/>
          <a:ln w="38100" cap="flat" cmpd="sng" algn="ctr">
            <a:solidFill>
              <a:srgbClr val="FF0000"/>
            </a:solidFill>
            <a:prstDash val="solid"/>
            <a:round/>
            <a:headEnd type="none" w="med" len="med"/>
            <a:tailEnd type="triangle"/>
          </a:ln>
          <a:effectLst/>
        </p:spPr>
      </p:cxnSp>
      <p:cxnSp>
        <p:nvCxnSpPr>
          <p:cNvPr id="13" name="Straight Arrow Connector 12"/>
          <p:cNvCxnSpPr/>
          <p:nvPr/>
        </p:nvCxnSpPr>
        <p:spPr bwMode="auto">
          <a:xfrm flipV="1">
            <a:off x="124691" y="6073488"/>
            <a:ext cx="3075709" cy="13323"/>
          </a:xfrm>
          <a:prstGeom prst="straightConnector1">
            <a:avLst/>
          </a:prstGeom>
          <a:noFill/>
          <a:ln w="38100" cap="flat" cmpd="sng" algn="ctr">
            <a:solidFill>
              <a:srgbClr val="FF0000"/>
            </a:solidFill>
            <a:prstDash val="solid"/>
            <a:round/>
            <a:headEnd type="none" w="med" len="med"/>
            <a:tailEnd type="triangle"/>
          </a:ln>
          <a:effectLst/>
        </p:spPr>
      </p:cxnSp>
      <p:pic>
        <p:nvPicPr>
          <p:cNvPr id="18"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32558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NJ TaxSlayer" title="NJ TaxSlayer"/>
          <p:cNvPicPr>
            <a:picLocks noChangeAspect="1"/>
          </p:cNvPicPr>
          <p:nvPr/>
        </p:nvPicPr>
        <p:blipFill>
          <a:blip r:embed="rId6" cstate="print"/>
          <a:stretch>
            <a:fillRect/>
          </a:stretch>
        </p:blipFill>
        <p:spPr>
          <a:xfrm>
            <a:off x="0" y="1062943"/>
            <a:ext cx="612648" cy="163373"/>
          </a:xfrm>
          <a:prstGeom prst="rect">
            <a:avLst/>
          </a:prstGeom>
        </p:spPr>
      </p:pic>
      <p:sp>
        <p:nvSpPr>
          <p:cNvPr id="6" name="TextBox 5"/>
          <p:cNvSpPr txBox="1"/>
          <p:nvPr/>
        </p:nvSpPr>
        <p:spPr>
          <a:xfrm>
            <a:off x="1004370" y="4270448"/>
            <a:ext cx="7682424"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solidFill>
                  <a:srgbClr val="FF0000"/>
                </a:solidFill>
              </a:rPr>
              <a:t>To add premiums back into taxable NJ Pension income on Line 19a, </a:t>
            </a:r>
          </a:p>
          <a:p>
            <a:r>
              <a:rPr lang="en-US" b="1" dirty="0">
                <a:solidFill>
                  <a:srgbClr val="FF0000"/>
                </a:solidFill>
              </a:rPr>
              <a:t>since cannot be excluded for NJ</a:t>
            </a:r>
          </a:p>
        </p:txBody>
      </p:sp>
      <p:sp>
        <p:nvSpPr>
          <p:cNvPr id="8" name="TextBox 7"/>
          <p:cNvSpPr txBox="1"/>
          <p:nvPr/>
        </p:nvSpPr>
        <p:spPr>
          <a:xfrm>
            <a:off x="2224415" y="6333095"/>
            <a:ext cx="4771371" cy="369332"/>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solidFill>
                  <a:srgbClr val="FF0000"/>
                </a:solidFill>
              </a:rPr>
              <a:t>To add premiums to NJ medical expenses</a:t>
            </a:r>
          </a:p>
        </p:txBody>
      </p:sp>
      <p:sp>
        <p:nvSpPr>
          <p:cNvPr id="15" name="TextBox 14" descr="NJ (cont'd)" title="NJ (cont'd)">
            <a:extLst>
              <a:ext uri="{FF2B5EF4-FFF2-40B4-BE49-F238E27FC236}">
                <a16:creationId xmlns:a16="http://schemas.microsoft.com/office/drawing/2014/main" id="{404F53B3-BCED-4EB7-8EC1-E00BC57AFFA8}"/>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1184985597"/>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 Template</Template>
  <TotalTime>10</TotalTime>
  <Words>3951</Words>
  <Application>Microsoft Office PowerPoint</Application>
  <PresentationFormat>On-screen Show (4:3)</PresentationFormat>
  <Paragraphs>436</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ＭＳ Ｐゴシック</vt:lpstr>
      <vt:lpstr>Arial</vt:lpstr>
      <vt:lpstr>Calibri</vt:lpstr>
      <vt:lpstr>Verdana</vt:lpstr>
      <vt:lpstr>Wingdings</vt:lpstr>
      <vt:lpstr>NJ Template 06</vt:lpstr>
      <vt:lpstr>Retirement Income Pensions/Annuities Social Security/Railroad Retirement Benefits/  IRAs/401Ks</vt:lpstr>
      <vt:lpstr>Traditional IRA</vt:lpstr>
      <vt:lpstr>Traditional IRA</vt:lpstr>
      <vt:lpstr>Roth IRA</vt:lpstr>
      <vt:lpstr>401k Plans</vt:lpstr>
      <vt:lpstr>1099-R Distributions</vt:lpstr>
      <vt:lpstr>Distribution from Retirement Form 1099-R – TS Tips</vt:lpstr>
      <vt:lpstr>Public Safety Officer Pension</vt:lpstr>
      <vt:lpstr>Public Safety Officer Pension</vt:lpstr>
      <vt:lpstr>NJ Retirement Income Topics</vt:lpstr>
      <vt:lpstr>Military Pensions on NJ Return</vt:lpstr>
      <vt:lpstr>NJ 1040 Line 19 Pensions/Annuities/IRA Withdrawals</vt:lpstr>
      <vt:lpstr>NJ 1040 Line 19b – Excludable Pensions, Annuities, &amp; IRA Withdrawals</vt:lpstr>
      <vt:lpstr>NJ 1040 Line 19b – Excludable Pensions, Annuities, &amp; IRA Withdrawals</vt:lpstr>
      <vt:lpstr>TS - Retirement Income on NJ 1040 Lines 19a &amp; 19b</vt:lpstr>
      <vt:lpstr>Rules on Taxability Of Retirement Income - NJ</vt:lpstr>
      <vt:lpstr>IRAs, 403b, 457b, Thrift Savings Plans</vt:lpstr>
      <vt:lpstr>NJ IRA Worksheet on TaxPrep4Free.org to determine Taxable and Nontaxable Portions of IRAs, 403b, 457b, Thrift Savings Plans</vt:lpstr>
      <vt:lpstr>Adjustments on NJ Checklist to Reflect Taxable and Nontaxable Portions of IRAs, 403b, 457b, Thrift Savings Plans</vt:lpstr>
      <vt:lpstr>NJ Contributory Pensions</vt:lpstr>
      <vt:lpstr>NJ Contributory Pensions</vt:lpstr>
      <vt:lpstr>Example of NJ Contributory Pension</vt:lpstr>
      <vt:lpstr>NJ 3-Year Rule for Pensions Qualifications</vt:lpstr>
      <vt:lpstr>NJ 3-Year Rule for Pensions Qualifications</vt:lpstr>
      <vt:lpstr>NJ Pension Exclusion  Qualifications</vt:lpstr>
      <vt:lpstr>NJ Pension Exclusion  Annual Amounts</vt:lpstr>
      <vt:lpstr>Other Retirement Income Exclusions - NJ1040 Line 27b</vt:lpstr>
      <vt:lpstr>Other Retirement Income Exclusions: Unclaimed Pension Exclusion</vt:lpstr>
      <vt:lpstr>NJ Other Retirement Income Exclusions:  For  Taxpayers Unable to Receive SS/RR Benefits</vt:lpstr>
      <vt:lpstr>TS – Additional Questions for Other Retirement Income Exclusion State Section \ Edit \ Enter Myself \ Subtractions from Income</vt:lpstr>
      <vt:lpstr>Railroad Retirement Benefits Tier 2  (Pension Equivalent)</vt:lpstr>
      <vt:lpstr>Disability Pension on NJ Return</vt:lpstr>
      <vt:lpstr>Disability Pension on NJ Return</vt:lpstr>
      <vt:lpstr>TS – Early Distribution Penalty Federal section \ Income \ Enter Myself \ IRA/Pension Distributions (1099-R, 1099-SSA) \ Add or Edit a 1099-R \ Form 1099-R Distribution Penalty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NJTL-00</dc:title>
  <dc:creator>Al TP4F</dc:creator>
  <cp:lastModifiedBy>Al TP4F</cp:lastModifiedBy>
  <cp:revision>6</cp:revision>
  <dcterms:created xsi:type="dcterms:W3CDTF">2017-12-08T09:50:38Z</dcterms:created>
  <dcterms:modified xsi:type="dcterms:W3CDTF">2017-12-08T12:03:42Z</dcterms:modified>
</cp:coreProperties>
</file>